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2.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0"/>
  </p:notesMasterIdLst>
  <p:handoutMasterIdLst>
    <p:handoutMasterId r:id="rId41"/>
  </p:handoutMasterIdLst>
  <p:sldIdLst>
    <p:sldId id="2365" r:id="rId2"/>
    <p:sldId id="2368" r:id="rId3"/>
    <p:sldId id="2369" r:id="rId4"/>
    <p:sldId id="2405" r:id="rId5"/>
    <p:sldId id="2383" r:id="rId6"/>
    <p:sldId id="2384" r:id="rId7"/>
    <p:sldId id="2385" r:id="rId8"/>
    <p:sldId id="2382" r:id="rId9"/>
    <p:sldId id="2371" r:id="rId10"/>
    <p:sldId id="2367" r:id="rId11"/>
    <p:sldId id="2392" r:id="rId12"/>
    <p:sldId id="2387" r:id="rId13"/>
    <p:sldId id="2411" r:id="rId14"/>
    <p:sldId id="2388" r:id="rId15"/>
    <p:sldId id="2406" r:id="rId16"/>
    <p:sldId id="2389" r:id="rId17"/>
    <p:sldId id="2391" r:id="rId18"/>
    <p:sldId id="2410" r:id="rId19"/>
    <p:sldId id="2390" r:id="rId20"/>
    <p:sldId id="2393" r:id="rId21"/>
    <p:sldId id="2395" r:id="rId22"/>
    <p:sldId id="2396" r:id="rId23"/>
    <p:sldId id="2397" r:id="rId24"/>
    <p:sldId id="2398" r:id="rId25"/>
    <p:sldId id="2399" r:id="rId26"/>
    <p:sldId id="2401" r:id="rId27"/>
    <p:sldId id="2403" r:id="rId28"/>
    <p:sldId id="2381" r:id="rId29"/>
    <p:sldId id="2375" r:id="rId30"/>
    <p:sldId id="2376" r:id="rId31"/>
    <p:sldId id="2379" r:id="rId32"/>
    <p:sldId id="2380" r:id="rId33"/>
    <p:sldId id="2377" r:id="rId34"/>
    <p:sldId id="2407" r:id="rId35"/>
    <p:sldId id="2409" r:id="rId36"/>
    <p:sldId id="2378" r:id="rId37"/>
    <p:sldId id="2404" r:id="rId38"/>
    <p:sldId id="2185"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楷体" panose="02010609060101010101" pitchFamily="49" charset="-122"/>
      <p:regular r:id="rId46"/>
    </p:embeddedFont>
    <p:embeddedFont>
      <p:font typeface="微软雅黑" panose="020B0503020204020204" pitchFamily="34" charset="-122"/>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6" userDrawn="1">
          <p15:clr>
            <a:srgbClr val="A4A3A4"/>
          </p15:clr>
        </p15:guide>
        <p15:guide id="2" pos="3840" userDrawn="1">
          <p15:clr>
            <a:srgbClr val="A4A3A4"/>
          </p15:clr>
        </p15:guide>
        <p15:guide id="3" orient="horz" pos="2273" userDrawn="1">
          <p15:clr>
            <a:srgbClr val="A4A3A4"/>
          </p15:clr>
        </p15:guide>
        <p15:guide id="4" orient="horz" pos="2529" userDrawn="1">
          <p15:clr>
            <a:srgbClr val="A4A3A4"/>
          </p15:clr>
        </p15:guide>
        <p15:guide id="5" orient="horz" pos="31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Terry" initials="HT" lastIdx="4" clrIdx="0">
    <p:extLst>
      <p:ext uri="{19B8F6BF-5375-455C-9EA6-DF929625EA0E}">
        <p15:presenceInfo xmlns:p15="http://schemas.microsoft.com/office/powerpoint/2012/main" userId="d9e16bdd8fe525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242"/>
    <a:srgbClr val="17347D"/>
    <a:srgbClr val="E00247"/>
    <a:srgbClr val="008000"/>
    <a:srgbClr val="009999"/>
    <a:srgbClr val="FFFF99"/>
    <a:srgbClr val="FFFF66"/>
    <a:srgbClr val="FF9900"/>
    <a:srgbClr val="00FF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74528" autoAdjust="0"/>
  </p:normalViewPr>
  <p:slideViewPr>
    <p:cSldViewPr>
      <p:cViewPr varScale="1">
        <p:scale>
          <a:sx n="68" d="100"/>
          <a:sy n="68" d="100"/>
        </p:scale>
        <p:origin x="1406" y="58"/>
      </p:cViewPr>
      <p:guideLst>
        <p:guide orient="horz" pos="3266"/>
        <p:guide pos="3840"/>
        <p:guide orient="horz" pos="2273"/>
        <p:guide orient="horz" pos="2529"/>
        <p:guide orient="horz" pos="3152"/>
      </p:guideLst>
    </p:cSldViewPr>
  </p:slideViewPr>
  <p:outlineViewPr>
    <p:cViewPr>
      <p:scale>
        <a:sx n="33" d="100"/>
        <a:sy n="33" d="100"/>
      </p:scale>
      <p:origin x="0" y="-123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88" d="100"/>
          <a:sy n="88" d="100"/>
        </p:scale>
        <p:origin x="-3858" y="-120"/>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ang Terry" userId="d9e16bdd8fe525fc" providerId="LiveId" clId="{74E4B760-3270-4639-9AD7-972E815D8DBB}"/>
    <pc:docChg chg="undo redo custSel addSld delSld modSld sldOrd">
      <pc:chgData name="Huang Terry" userId="d9e16bdd8fe525fc" providerId="LiveId" clId="{74E4B760-3270-4639-9AD7-972E815D8DBB}" dt="2023-05-23T00:28:42.161" v="8058" actId="1592"/>
      <pc:docMkLst>
        <pc:docMk/>
      </pc:docMkLst>
      <pc:sldChg chg="modSp mod">
        <pc:chgData name="Huang Terry" userId="d9e16bdd8fe525fc" providerId="LiveId" clId="{74E4B760-3270-4639-9AD7-972E815D8DBB}" dt="2023-05-22T12:10:25.746" v="7443" actId="20577"/>
        <pc:sldMkLst>
          <pc:docMk/>
          <pc:sldMk cId="2441744172" sldId="2365"/>
        </pc:sldMkLst>
        <pc:spChg chg="mod">
          <ac:chgData name="Huang Terry" userId="d9e16bdd8fe525fc" providerId="LiveId" clId="{74E4B760-3270-4639-9AD7-972E815D8DBB}" dt="2023-05-22T12:10:25.746" v="7443" actId="20577"/>
          <ac:spMkLst>
            <pc:docMk/>
            <pc:sldMk cId="2441744172" sldId="2365"/>
            <ac:spMk id="5" creationId="{00000000-0000-0000-0000-000000000000}"/>
          </ac:spMkLst>
        </pc:spChg>
      </pc:sldChg>
      <pc:sldChg chg="modSp mod modNotesTx">
        <pc:chgData name="Huang Terry" userId="d9e16bdd8fe525fc" providerId="LiveId" clId="{74E4B760-3270-4639-9AD7-972E815D8DBB}" dt="2023-05-22T12:49:10.873" v="7722" actId="20577"/>
        <pc:sldMkLst>
          <pc:docMk/>
          <pc:sldMk cId="3963128895" sldId="2367"/>
        </pc:sldMkLst>
        <pc:spChg chg="mod">
          <ac:chgData name="Huang Terry" userId="d9e16bdd8fe525fc" providerId="LiveId" clId="{74E4B760-3270-4639-9AD7-972E815D8DBB}" dt="2023-04-24T15:00:53.836" v="114"/>
          <ac:spMkLst>
            <pc:docMk/>
            <pc:sldMk cId="3963128895" sldId="2367"/>
            <ac:spMk id="2" creationId="{00000000-0000-0000-0000-000000000000}"/>
          </ac:spMkLst>
        </pc:spChg>
        <pc:spChg chg="mod">
          <ac:chgData name="Huang Terry" userId="d9e16bdd8fe525fc" providerId="LiveId" clId="{74E4B760-3270-4639-9AD7-972E815D8DBB}" dt="2023-05-22T12:49:10.873" v="7722" actId="20577"/>
          <ac:spMkLst>
            <pc:docMk/>
            <pc:sldMk cId="3963128895" sldId="2367"/>
            <ac:spMk id="3" creationId="{00000000-0000-0000-0000-000000000000}"/>
          </ac:spMkLst>
        </pc:spChg>
      </pc:sldChg>
      <pc:sldChg chg="modSp add mod">
        <pc:chgData name="Huang Terry" userId="d9e16bdd8fe525fc" providerId="LiveId" clId="{74E4B760-3270-4639-9AD7-972E815D8DBB}" dt="2023-05-22T12:11:01.045" v="7452" actId="20577"/>
        <pc:sldMkLst>
          <pc:docMk/>
          <pc:sldMk cId="3700013559" sldId="2368"/>
        </pc:sldMkLst>
        <pc:spChg chg="mod">
          <ac:chgData name="Huang Terry" userId="d9e16bdd8fe525fc" providerId="LiveId" clId="{74E4B760-3270-4639-9AD7-972E815D8DBB}" dt="2023-04-24T07:24:22.292" v="9" actId="20577"/>
          <ac:spMkLst>
            <pc:docMk/>
            <pc:sldMk cId="3700013559" sldId="2368"/>
            <ac:spMk id="2" creationId="{00000000-0000-0000-0000-000000000000}"/>
          </ac:spMkLst>
        </pc:spChg>
        <pc:spChg chg="mod">
          <ac:chgData name="Huang Terry" userId="d9e16bdd8fe525fc" providerId="LiveId" clId="{74E4B760-3270-4639-9AD7-972E815D8DBB}" dt="2023-05-22T12:11:01.045" v="7452" actId="20577"/>
          <ac:spMkLst>
            <pc:docMk/>
            <pc:sldMk cId="3700013559" sldId="2368"/>
            <ac:spMk id="3" creationId="{00000000-0000-0000-0000-000000000000}"/>
          </ac:spMkLst>
        </pc:spChg>
      </pc:sldChg>
      <pc:sldChg chg="modNotesTx">
        <pc:chgData name="Huang Terry" userId="d9e16bdd8fe525fc" providerId="LiveId" clId="{74E4B760-3270-4639-9AD7-972E815D8DBB}" dt="2023-05-08T14:55:55.197" v="1255" actId="20577"/>
        <pc:sldMkLst>
          <pc:docMk/>
          <pc:sldMk cId="3426892653" sldId="2369"/>
        </pc:sldMkLst>
      </pc:sldChg>
      <pc:sldChg chg="modSp del mod modNotesTx">
        <pc:chgData name="Huang Terry" userId="d9e16bdd8fe525fc" providerId="LiveId" clId="{74E4B760-3270-4639-9AD7-972E815D8DBB}" dt="2023-05-08T15:25:21.083" v="1779" actId="47"/>
        <pc:sldMkLst>
          <pc:docMk/>
          <pc:sldMk cId="2085337613" sldId="2370"/>
        </pc:sldMkLst>
        <pc:spChg chg="mod">
          <ac:chgData name="Huang Terry" userId="d9e16bdd8fe525fc" providerId="LiveId" clId="{74E4B760-3270-4639-9AD7-972E815D8DBB}" dt="2023-05-08T15:18:27.054" v="1576" actId="21"/>
          <ac:spMkLst>
            <pc:docMk/>
            <pc:sldMk cId="2085337613" sldId="2370"/>
            <ac:spMk id="3" creationId="{00000000-0000-0000-0000-000000000000}"/>
          </ac:spMkLst>
        </pc:spChg>
      </pc:sldChg>
      <pc:sldChg chg="addSp delSp modSp mod modNotesTx">
        <pc:chgData name="Huang Terry" userId="d9e16bdd8fe525fc" providerId="LiveId" clId="{74E4B760-3270-4639-9AD7-972E815D8DBB}" dt="2023-05-22T12:46:56.475" v="7681" actId="108"/>
        <pc:sldMkLst>
          <pc:docMk/>
          <pc:sldMk cId="1963468189" sldId="2371"/>
        </pc:sldMkLst>
        <pc:spChg chg="add del mod">
          <ac:chgData name="Huang Terry" userId="d9e16bdd8fe525fc" providerId="LiveId" clId="{74E4B760-3270-4639-9AD7-972E815D8DBB}" dt="2023-05-22T12:46:07.218" v="7667"/>
          <ac:spMkLst>
            <pc:docMk/>
            <pc:sldMk cId="1963468189" sldId="2371"/>
            <ac:spMk id="3" creationId="{52B8A4B2-D32C-68AD-0407-9F9D6225E622}"/>
          </ac:spMkLst>
        </pc:spChg>
        <pc:spChg chg="mod">
          <ac:chgData name="Huang Terry" userId="d9e16bdd8fe525fc" providerId="LiveId" clId="{74E4B760-3270-4639-9AD7-972E815D8DBB}" dt="2023-05-22T12:46:56.475" v="7681" actId="108"/>
          <ac:spMkLst>
            <pc:docMk/>
            <pc:sldMk cId="1963468189" sldId="2371"/>
            <ac:spMk id="6" creationId="{00000000-0000-0000-0000-000000000000}"/>
          </ac:spMkLst>
        </pc:spChg>
      </pc:sldChg>
      <pc:sldChg chg="del">
        <pc:chgData name="Huang Terry" userId="d9e16bdd8fe525fc" providerId="LiveId" clId="{74E4B760-3270-4639-9AD7-972E815D8DBB}" dt="2023-05-09T03:15:21.589" v="2347" actId="47"/>
        <pc:sldMkLst>
          <pc:docMk/>
          <pc:sldMk cId="3894337684" sldId="2373"/>
        </pc:sldMkLst>
      </pc:sldChg>
      <pc:sldChg chg="del">
        <pc:chgData name="Huang Terry" userId="d9e16bdd8fe525fc" providerId="LiveId" clId="{74E4B760-3270-4639-9AD7-972E815D8DBB}" dt="2023-05-14T13:34:46.902" v="6496" actId="47"/>
        <pc:sldMkLst>
          <pc:docMk/>
          <pc:sldMk cId="2507216397" sldId="2374"/>
        </pc:sldMkLst>
      </pc:sldChg>
      <pc:sldChg chg="modSp mod modNotesTx">
        <pc:chgData name="Huang Terry" userId="d9e16bdd8fe525fc" providerId="LiveId" clId="{74E4B760-3270-4639-9AD7-972E815D8DBB}" dt="2023-05-14T10:32:57.140" v="4397" actId="20577"/>
        <pc:sldMkLst>
          <pc:docMk/>
          <pc:sldMk cId="784088127" sldId="2375"/>
        </pc:sldMkLst>
        <pc:spChg chg="mod">
          <ac:chgData name="Huang Terry" userId="d9e16bdd8fe525fc" providerId="LiveId" clId="{74E4B760-3270-4639-9AD7-972E815D8DBB}" dt="2023-05-14T10:32:57.140" v="4397" actId="20577"/>
          <ac:spMkLst>
            <pc:docMk/>
            <pc:sldMk cId="784088127" sldId="2375"/>
            <ac:spMk id="3" creationId="{00000000-0000-0000-0000-000000000000}"/>
          </ac:spMkLst>
        </pc:spChg>
      </pc:sldChg>
      <pc:sldChg chg="addSp modSp mod ord">
        <pc:chgData name="Huang Terry" userId="d9e16bdd8fe525fc" providerId="LiveId" clId="{74E4B760-3270-4639-9AD7-972E815D8DBB}" dt="2023-05-14T14:13:50.440" v="7393"/>
        <pc:sldMkLst>
          <pc:docMk/>
          <pc:sldMk cId="3350059750" sldId="2376"/>
        </pc:sldMkLst>
        <pc:spChg chg="mod">
          <ac:chgData name="Huang Terry" userId="d9e16bdd8fe525fc" providerId="LiveId" clId="{74E4B760-3270-4639-9AD7-972E815D8DBB}" dt="2023-05-14T14:10:15.261" v="7323" actId="1037"/>
          <ac:spMkLst>
            <pc:docMk/>
            <pc:sldMk cId="3350059750" sldId="2376"/>
            <ac:spMk id="3" creationId="{00000000-0000-0000-0000-000000000000}"/>
          </ac:spMkLst>
        </pc:spChg>
        <pc:spChg chg="add mod">
          <ac:chgData name="Huang Terry" userId="d9e16bdd8fe525fc" providerId="LiveId" clId="{74E4B760-3270-4639-9AD7-972E815D8DBB}" dt="2023-05-14T10:25:42.659" v="4174" actId="1038"/>
          <ac:spMkLst>
            <pc:docMk/>
            <pc:sldMk cId="3350059750" sldId="2376"/>
            <ac:spMk id="7" creationId="{DDFC58EC-21B4-F398-1CA5-9B583735B5ED}"/>
          </ac:spMkLst>
        </pc:spChg>
        <pc:spChg chg="add mod">
          <ac:chgData name="Huang Terry" userId="d9e16bdd8fe525fc" providerId="LiveId" clId="{74E4B760-3270-4639-9AD7-972E815D8DBB}" dt="2023-05-14T10:25:42.659" v="4174" actId="1038"/>
          <ac:spMkLst>
            <pc:docMk/>
            <pc:sldMk cId="3350059750" sldId="2376"/>
            <ac:spMk id="8" creationId="{A4153C10-C37B-825F-0F82-F384A64FE199}"/>
          </ac:spMkLst>
        </pc:spChg>
        <pc:spChg chg="add mod">
          <ac:chgData name="Huang Terry" userId="d9e16bdd8fe525fc" providerId="LiveId" clId="{74E4B760-3270-4639-9AD7-972E815D8DBB}" dt="2023-05-14T10:25:42.659" v="4174" actId="1038"/>
          <ac:spMkLst>
            <pc:docMk/>
            <pc:sldMk cId="3350059750" sldId="2376"/>
            <ac:spMk id="9" creationId="{2DFABBEE-BE49-22A4-F739-6F3B1D56A267}"/>
          </ac:spMkLst>
        </pc:spChg>
        <pc:spChg chg="add mod">
          <ac:chgData name="Huang Terry" userId="d9e16bdd8fe525fc" providerId="LiveId" clId="{74E4B760-3270-4639-9AD7-972E815D8DBB}" dt="2023-05-14T10:34:52.365" v="4418" actId="1076"/>
          <ac:spMkLst>
            <pc:docMk/>
            <pc:sldMk cId="3350059750" sldId="2376"/>
            <ac:spMk id="10" creationId="{81020F89-A72B-9443-63FA-E375203E5157}"/>
          </ac:spMkLst>
        </pc:spChg>
      </pc:sldChg>
      <pc:sldChg chg="addSp modSp mod modNotesTx">
        <pc:chgData name="Huang Terry" userId="d9e16bdd8fe525fc" providerId="LiveId" clId="{74E4B760-3270-4639-9AD7-972E815D8DBB}" dt="2023-05-14T14:10:38.282" v="7354" actId="20577"/>
        <pc:sldMkLst>
          <pc:docMk/>
          <pc:sldMk cId="93627372" sldId="2377"/>
        </pc:sldMkLst>
        <pc:spChg chg="add mod">
          <ac:chgData name="Huang Terry" userId="d9e16bdd8fe525fc" providerId="LiveId" clId="{74E4B760-3270-4639-9AD7-972E815D8DBB}" dt="2023-05-14T13:48:07.616" v="6667" actId="1076"/>
          <ac:spMkLst>
            <pc:docMk/>
            <pc:sldMk cId="93627372" sldId="2377"/>
            <ac:spMk id="3" creationId="{656C2949-0C30-F5D8-EC02-875051D90CFC}"/>
          </ac:spMkLst>
        </pc:spChg>
        <pc:spChg chg="mod">
          <ac:chgData name="Huang Terry" userId="d9e16bdd8fe525fc" providerId="LiveId" clId="{74E4B760-3270-4639-9AD7-972E815D8DBB}" dt="2023-05-14T13:46:34.476" v="6613" actId="14100"/>
          <ac:spMkLst>
            <pc:docMk/>
            <pc:sldMk cId="93627372" sldId="2377"/>
            <ac:spMk id="7" creationId="{00000000-0000-0000-0000-000000000000}"/>
          </ac:spMkLst>
        </pc:spChg>
        <pc:spChg chg="add mod">
          <ac:chgData name="Huang Terry" userId="d9e16bdd8fe525fc" providerId="LiveId" clId="{74E4B760-3270-4639-9AD7-972E815D8DBB}" dt="2023-05-14T13:48:25.602" v="6668" actId="1076"/>
          <ac:spMkLst>
            <pc:docMk/>
            <pc:sldMk cId="93627372" sldId="2377"/>
            <ac:spMk id="8" creationId="{C875EC26-FD5A-F56F-CE1D-D7955EBEC173}"/>
          </ac:spMkLst>
        </pc:spChg>
        <pc:spChg chg="add mod">
          <ac:chgData name="Huang Terry" userId="d9e16bdd8fe525fc" providerId="LiveId" clId="{74E4B760-3270-4639-9AD7-972E815D8DBB}" dt="2023-05-14T13:47:32.834" v="6650" actId="1076"/>
          <ac:spMkLst>
            <pc:docMk/>
            <pc:sldMk cId="93627372" sldId="2377"/>
            <ac:spMk id="9" creationId="{B09A9470-4E93-1A3F-11FA-CC7EF276D7D8}"/>
          </ac:spMkLst>
        </pc:spChg>
        <pc:spChg chg="add mod">
          <ac:chgData name="Huang Terry" userId="d9e16bdd8fe525fc" providerId="LiveId" clId="{74E4B760-3270-4639-9AD7-972E815D8DBB}" dt="2023-05-14T13:49:31.728" v="6671"/>
          <ac:spMkLst>
            <pc:docMk/>
            <pc:sldMk cId="93627372" sldId="2377"/>
            <ac:spMk id="10" creationId="{FAC7B47D-51F7-E8C4-880D-3FF24C4B222D}"/>
          </ac:spMkLst>
        </pc:spChg>
        <pc:picChg chg="mod">
          <ac:chgData name="Huang Terry" userId="d9e16bdd8fe525fc" providerId="LiveId" clId="{74E4B760-3270-4639-9AD7-972E815D8DBB}" dt="2023-05-14T13:47:21.935" v="6643" actId="1076"/>
          <ac:picMkLst>
            <pc:docMk/>
            <pc:sldMk cId="93627372" sldId="2377"/>
            <ac:picMk id="5" creationId="{00000000-0000-0000-0000-000000000000}"/>
          </ac:picMkLst>
        </pc:picChg>
      </pc:sldChg>
      <pc:sldChg chg="addSp modSp mod modNotesTx">
        <pc:chgData name="Huang Terry" userId="d9e16bdd8fe525fc" providerId="LiveId" clId="{74E4B760-3270-4639-9AD7-972E815D8DBB}" dt="2023-05-14T14:11:25.406" v="7387" actId="1076"/>
        <pc:sldMkLst>
          <pc:docMk/>
          <pc:sldMk cId="733900138" sldId="2378"/>
        </pc:sldMkLst>
        <pc:spChg chg="add mod">
          <ac:chgData name="Huang Terry" userId="d9e16bdd8fe525fc" providerId="LiveId" clId="{74E4B760-3270-4639-9AD7-972E815D8DBB}" dt="2023-05-14T10:36:14.539" v="4444" actId="20577"/>
          <ac:spMkLst>
            <pc:docMk/>
            <pc:sldMk cId="733900138" sldId="2378"/>
            <ac:spMk id="3" creationId="{948B95D2-F836-51D3-A708-61E1B91C021C}"/>
          </ac:spMkLst>
        </pc:spChg>
        <pc:spChg chg="mod">
          <ac:chgData name="Huang Terry" userId="d9e16bdd8fe525fc" providerId="LiveId" clId="{74E4B760-3270-4639-9AD7-972E815D8DBB}" dt="2023-05-14T14:09:15.807" v="7235" actId="1035"/>
          <ac:spMkLst>
            <pc:docMk/>
            <pc:sldMk cId="733900138" sldId="2378"/>
            <ac:spMk id="7" creationId="{00000000-0000-0000-0000-000000000000}"/>
          </ac:spMkLst>
        </pc:spChg>
        <pc:grpChg chg="add mod">
          <ac:chgData name="Huang Terry" userId="d9e16bdd8fe525fc" providerId="LiveId" clId="{74E4B760-3270-4639-9AD7-972E815D8DBB}" dt="2023-05-14T14:11:25.406" v="7387" actId="1076"/>
          <ac:grpSpMkLst>
            <pc:docMk/>
            <pc:sldMk cId="733900138" sldId="2378"/>
            <ac:grpSpMk id="11" creationId="{17A67F8D-D992-D636-0320-272CF1B8A49C}"/>
          </ac:grpSpMkLst>
        </pc:grpChg>
        <pc:picChg chg="mod">
          <ac:chgData name="Huang Terry" userId="d9e16bdd8fe525fc" providerId="LiveId" clId="{74E4B760-3270-4639-9AD7-972E815D8DBB}" dt="2023-05-14T14:09:10.304" v="7191" actId="164"/>
          <ac:picMkLst>
            <pc:docMk/>
            <pc:sldMk cId="733900138" sldId="2378"/>
            <ac:picMk id="6" creationId="{00000000-0000-0000-0000-000000000000}"/>
          </ac:picMkLst>
        </pc:picChg>
        <pc:picChg chg="mod">
          <ac:chgData name="Huang Terry" userId="d9e16bdd8fe525fc" providerId="LiveId" clId="{74E4B760-3270-4639-9AD7-972E815D8DBB}" dt="2023-05-14T14:09:10.304" v="7191" actId="164"/>
          <ac:picMkLst>
            <pc:docMk/>
            <pc:sldMk cId="733900138" sldId="2378"/>
            <ac:picMk id="8" creationId="{00000000-0000-0000-0000-000000000000}"/>
          </ac:picMkLst>
        </pc:picChg>
        <pc:picChg chg="mod">
          <ac:chgData name="Huang Terry" userId="d9e16bdd8fe525fc" providerId="LiveId" clId="{74E4B760-3270-4639-9AD7-972E815D8DBB}" dt="2023-05-14T14:09:10.304" v="7191" actId="164"/>
          <ac:picMkLst>
            <pc:docMk/>
            <pc:sldMk cId="733900138" sldId="2378"/>
            <ac:picMk id="9" creationId="{00000000-0000-0000-0000-000000000000}"/>
          </ac:picMkLst>
        </pc:picChg>
      </pc:sldChg>
      <pc:sldChg chg="modSp mod ord addCm modCm modNotesTx">
        <pc:chgData name="Huang Terry" userId="d9e16bdd8fe525fc" providerId="LiveId" clId="{74E4B760-3270-4639-9AD7-972E815D8DBB}" dt="2023-05-22T13:22:30.649" v="7750"/>
        <pc:sldMkLst>
          <pc:docMk/>
          <pc:sldMk cId="1315630113" sldId="2379"/>
        </pc:sldMkLst>
        <pc:spChg chg="mod">
          <ac:chgData name="Huang Terry" userId="d9e16bdd8fe525fc" providerId="LiveId" clId="{74E4B760-3270-4639-9AD7-972E815D8DBB}" dt="2023-05-14T13:37:33.034" v="6590" actId="27636"/>
          <ac:spMkLst>
            <pc:docMk/>
            <pc:sldMk cId="1315630113" sldId="2379"/>
            <ac:spMk id="7" creationId="{00000000-0000-0000-0000-000000000000}"/>
          </ac:spMkLst>
        </pc:spChg>
      </pc:sldChg>
      <pc:sldChg chg="ord modNotesTx">
        <pc:chgData name="Huang Terry" userId="d9e16bdd8fe525fc" providerId="LiveId" clId="{74E4B760-3270-4639-9AD7-972E815D8DBB}" dt="2023-05-14T14:16:06.716" v="7439" actId="20577"/>
        <pc:sldMkLst>
          <pc:docMk/>
          <pc:sldMk cId="518352319" sldId="2380"/>
        </pc:sldMkLst>
      </pc:sldChg>
      <pc:sldChg chg="addSp delSp modSp mod modNotesTx">
        <pc:chgData name="Huang Terry" userId="d9e16bdd8fe525fc" providerId="LiveId" clId="{74E4B760-3270-4639-9AD7-972E815D8DBB}" dt="2023-05-14T11:37:35.265" v="4842" actId="1076"/>
        <pc:sldMkLst>
          <pc:docMk/>
          <pc:sldMk cId="981638183" sldId="2382"/>
        </pc:sldMkLst>
        <pc:spChg chg="add del mod">
          <ac:chgData name="Huang Terry" userId="d9e16bdd8fe525fc" providerId="LiveId" clId="{74E4B760-3270-4639-9AD7-972E815D8DBB}" dt="2023-05-14T11:34:02.958" v="4806" actId="478"/>
          <ac:spMkLst>
            <pc:docMk/>
            <pc:sldMk cId="981638183" sldId="2382"/>
            <ac:spMk id="3" creationId="{00000000-0000-0000-0000-000000000000}"/>
          </ac:spMkLst>
        </pc:spChg>
        <pc:spChg chg="add del mod">
          <ac:chgData name="Huang Terry" userId="d9e16bdd8fe525fc" providerId="LiveId" clId="{74E4B760-3270-4639-9AD7-972E815D8DBB}" dt="2023-05-14T11:26:48.898" v="4767" actId="478"/>
          <ac:spMkLst>
            <pc:docMk/>
            <pc:sldMk cId="981638183" sldId="2382"/>
            <ac:spMk id="7" creationId="{02BACB2E-E722-4850-202F-51CD9BAFBBF8}"/>
          </ac:spMkLst>
        </pc:spChg>
        <pc:spChg chg="add mod">
          <ac:chgData name="Huang Terry" userId="d9e16bdd8fe525fc" providerId="LiveId" clId="{74E4B760-3270-4639-9AD7-972E815D8DBB}" dt="2023-05-14T11:37:29.143" v="4838" actId="27636"/>
          <ac:spMkLst>
            <pc:docMk/>
            <pc:sldMk cId="981638183" sldId="2382"/>
            <ac:spMk id="8" creationId="{75F3D2D4-C149-6B4C-1D02-C2DCC8004573}"/>
          </ac:spMkLst>
        </pc:spChg>
        <pc:spChg chg="add del mod">
          <ac:chgData name="Huang Terry" userId="d9e16bdd8fe525fc" providerId="LiveId" clId="{74E4B760-3270-4639-9AD7-972E815D8DBB}" dt="2023-05-14T11:34:10.026" v="4808" actId="478"/>
          <ac:spMkLst>
            <pc:docMk/>
            <pc:sldMk cId="981638183" sldId="2382"/>
            <ac:spMk id="10" creationId="{99DF5E4F-9001-CF16-337E-383CDD1B32FA}"/>
          </ac:spMkLst>
        </pc:spChg>
        <pc:picChg chg="mod">
          <ac:chgData name="Huang Terry" userId="d9e16bdd8fe525fc" providerId="LiveId" clId="{74E4B760-3270-4639-9AD7-972E815D8DBB}" dt="2023-05-14T11:37:35.265" v="4842" actId="1076"/>
          <ac:picMkLst>
            <pc:docMk/>
            <pc:sldMk cId="981638183" sldId="2382"/>
            <ac:picMk id="5" creationId="{00000000-0000-0000-0000-000000000000}"/>
          </ac:picMkLst>
        </pc:picChg>
      </pc:sldChg>
      <pc:sldChg chg="addSp delSp modSp add mod modNotesTx">
        <pc:chgData name="Huang Terry" userId="d9e16bdd8fe525fc" providerId="LiveId" clId="{74E4B760-3270-4639-9AD7-972E815D8DBB}" dt="2023-05-08T15:31:22.567" v="1979" actId="14100"/>
        <pc:sldMkLst>
          <pc:docMk/>
          <pc:sldMk cId="281148700" sldId="2383"/>
        </pc:sldMkLst>
        <pc:spChg chg="mod">
          <ac:chgData name="Huang Terry" userId="d9e16bdd8fe525fc" providerId="LiveId" clId="{74E4B760-3270-4639-9AD7-972E815D8DBB}" dt="2023-05-08T14:56:11.333" v="1257" actId="113"/>
          <ac:spMkLst>
            <pc:docMk/>
            <pc:sldMk cId="281148700" sldId="2383"/>
            <ac:spMk id="3" creationId="{00000000-0000-0000-0000-000000000000}"/>
          </ac:spMkLst>
        </pc:spChg>
        <pc:spChg chg="del">
          <ac:chgData name="Huang Terry" userId="d9e16bdd8fe525fc" providerId="LiveId" clId="{74E4B760-3270-4639-9AD7-972E815D8DBB}" dt="2023-05-08T14:55:59.550" v="1256" actId="478"/>
          <ac:spMkLst>
            <pc:docMk/>
            <pc:sldMk cId="281148700" sldId="2383"/>
            <ac:spMk id="6" creationId="{00000000-0000-0000-0000-000000000000}"/>
          </ac:spMkLst>
        </pc:spChg>
        <pc:spChg chg="add del mod">
          <ac:chgData name="Huang Terry" userId="d9e16bdd8fe525fc" providerId="LiveId" clId="{74E4B760-3270-4639-9AD7-972E815D8DBB}" dt="2023-05-08T15:07:38.412" v="1362"/>
          <ac:spMkLst>
            <pc:docMk/>
            <pc:sldMk cId="281148700" sldId="2383"/>
            <ac:spMk id="7" creationId="{3E30330A-6091-A8B9-FF7A-6A0C2C1FF383}"/>
          </ac:spMkLst>
        </pc:spChg>
        <pc:picChg chg="mod">
          <ac:chgData name="Huang Terry" userId="d9e16bdd8fe525fc" providerId="LiveId" clId="{74E4B760-3270-4639-9AD7-972E815D8DBB}" dt="2023-05-08T15:07:16.065" v="1358" actId="1076"/>
          <ac:picMkLst>
            <pc:docMk/>
            <pc:sldMk cId="281148700" sldId="2383"/>
            <ac:picMk id="5" creationId="{00000000-0000-0000-0000-000000000000}"/>
          </ac:picMkLst>
        </pc:picChg>
        <pc:picChg chg="add mod">
          <ac:chgData name="Huang Terry" userId="d9e16bdd8fe525fc" providerId="LiveId" clId="{74E4B760-3270-4639-9AD7-972E815D8DBB}" dt="2023-05-08T15:31:13.802" v="1974" actId="14100"/>
          <ac:picMkLst>
            <pc:docMk/>
            <pc:sldMk cId="281148700" sldId="2383"/>
            <ac:picMk id="8" creationId="{DCA97DB8-371F-95D6-2F6C-A55AE61A1B97}"/>
          </ac:picMkLst>
        </pc:picChg>
        <pc:picChg chg="add mod">
          <ac:chgData name="Huang Terry" userId="d9e16bdd8fe525fc" providerId="LiveId" clId="{74E4B760-3270-4639-9AD7-972E815D8DBB}" dt="2023-05-08T15:31:22.567" v="1979" actId="14100"/>
          <ac:picMkLst>
            <pc:docMk/>
            <pc:sldMk cId="281148700" sldId="2383"/>
            <ac:picMk id="9" creationId="{B9770946-AEE6-3940-9B03-B1AE09A8EF4F}"/>
          </ac:picMkLst>
        </pc:picChg>
      </pc:sldChg>
      <pc:sldChg chg="addSp modSp add mod modNotesTx">
        <pc:chgData name="Huang Terry" userId="d9e16bdd8fe525fc" providerId="LiveId" clId="{74E4B760-3270-4639-9AD7-972E815D8DBB}" dt="2023-05-14T10:43:46.874" v="4452" actId="1076"/>
        <pc:sldMkLst>
          <pc:docMk/>
          <pc:sldMk cId="3482239260" sldId="2384"/>
        </pc:sldMkLst>
        <pc:spChg chg="mod">
          <ac:chgData name="Huang Terry" userId="d9e16bdd8fe525fc" providerId="LiveId" clId="{74E4B760-3270-4639-9AD7-972E815D8DBB}" dt="2023-05-09T03:01:39.645" v="1980" actId="113"/>
          <ac:spMkLst>
            <pc:docMk/>
            <pc:sldMk cId="3482239260" sldId="2384"/>
            <ac:spMk id="3" creationId="{00000000-0000-0000-0000-000000000000}"/>
          </ac:spMkLst>
        </pc:spChg>
        <pc:picChg chg="add mod">
          <ac:chgData name="Huang Terry" userId="d9e16bdd8fe525fc" providerId="LiveId" clId="{74E4B760-3270-4639-9AD7-972E815D8DBB}" dt="2023-05-14T10:43:20.094" v="4448" actId="1076"/>
          <ac:picMkLst>
            <pc:docMk/>
            <pc:sldMk cId="3482239260" sldId="2384"/>
            <ac:picMk id="6" creationId="{CD9BB047-EC20-0374-C2E8-45786BEABA70}"/>
          </ac:picMkLst>
        </pc:picChg>
        <pc:picChg chg="add mod">
          <ac:chgData name="Huang Terry" userId="d9e16bdd8fe525fc" providerId="LiveId" clId="{74E4B760-3270-4639-9AD7-972E815D8DBB}" dt="2023-05-14T10:43:46.874" v="4452" actId="1076"/>
          <ac:picMkLst>
            <pc:docMk/>
            <pc:sldMk cId="3482239260" sldId="2384"/>
            <ac:picMk id="7" creationId="{9BCAC3F7-4C1E-9A33-95BB-8F242781651A}"/>
          </ac:picMkLst>
        </pc:picChg>
      </pc:sldChg>
      <pc:sldChg chg="modSp add mod modNotesTx">
        <pc:chgData name="Huang Terry" userId="d9e16bdd8fe525fc" providerId="LiveId" clId="{74E4B760-3270-4639-9AD7-972E815D8DBB}" dt="2023-05-22T12:40:14.491" v="7596" actId="20577"/>
        <pc:sldMkLst>
          <pc:docMk/>
          <pc:sldMk cId="2485685637" sldId="2385"/>
        </pc:sldMkLst>
        <pc:spChg chg="mod">
          <ac:chgData name="Huang Terry" userId="d9e16bdd8fe525fc" providerId="LiveId" clId="{74E4B760-3270-4639-9AD7-972E815D8DBB}" dt="2023-05-22T12:40:14.491" v="7596" actId="20577"/>
          <ac:spMkLst>
            <pc:docMk/>
            <pc:sldMk cId="2485685637" sldId="2385"/>
            <ac:spMk id="3" creationId="{00000000-0000-0000-0000-000000000000}"/>
          </ac:spMkLst>
        </pc:spChg>
      </pc:sldChg>
      <pc:sldChg chg="modSp new del mod ord">
        <pc:chgData name="Huang Terry" userId="d9e16bdd8fe525fc" providerId="LiveId" clId="{74E4B760-3270-4639-9AD7-972E815D8DBB}" dt="2023-05-14T11:41:05.028" v="4867" actId="47"/>
        <pc:sldMkLst>
          <pc:docMk/>
          <pc:sldMk cId="4227734344" sldId="2386"/>
        </pc:sldMkLst>
        <pc:spChg chg="mod">
          <ac:chgData name="Huang Terry" userId="d9e16bdd8fe525fc" providerId="LiveId" clId="{74E4B760-3270-4639-9AD7-972E815D8DBB}" dt="2023-05-14T11:38:24.711" v="4849" actId="21"/>
          <ac:spMkLst>
            <pc:docMk/>
            <pc:sldMk cId="4227734344" sldId="2386"/>
            <ac:spMk id="3" creationId="{9C5966A5-DE42-8502-C70C-5DFC72A90E1B}"/>
          </ac:spMkLst>
        </pc:spChg>
      </pc:sldChg>
      <pc:sldChg chg="addSp delSp modSp mod modNotesTx">
        <pc:chgData name="Huang Terry" userId="d9e16bdd8fe525fc" providerId="LiveId" clId="{74E4B760-3270-4639-9AD7-972E815D8DBB}" dt="2023-05-14T13:22:30.327" v="6472"/>
        <pc:sldMkLst>
          <pc:docMk/>
          <pc:sldMk cId="34318260" sldId="2387"/>
        </pc:sldMkLst>
        <pc:spChg chg="mod">
          <ac:chgData name="Huang Terry" userId="d9e16bdd8fe525fc" providerId="LiveId" clId="{74E4B760-3270-4639-9AD7-972E815D8DBB}" dt="2023-05-09T10:50:25.947" v="2417" actId="21"/>
          <ac:spMkLst>
            <pc:docMk/>
            <pc:sldMk cId="34318260" sldId="2387"/>
            <ac:spMk id="3" creationId="{00000000-0000-0000-0000-000000000000}"/>
          </ac:spMkLst>
        </pc:spChg>
        <pc:spChg chg="add del">
          <ac:chgData name="Huang Terry" userId="d9e16bdd8fe525fc" providerId="LiveId" clId="{74E4B760-3270-4639-9AD7-972E815D8DBB}" dt="2023-05-09T10:57:53.941" v="2426"/>
          <ac:spMkLst>
            <pc:docMk/>
            <pc:sldMk cId="34318260" sldId="2387"/>
            <ac:spMk id="7" creationId="{B7080E0A-6662-AEB7-F3A0-7D18E09A49AD}"/>
          </ac:spMkLst>
        </pc:spChg>
        <pc:picChg chg="mod">
          <ac:chgData name="Huang Terry" userId="d9e16bdd8fe525fc" providerId="LiveId" clId="{74E4B760-3270-4639-9AD7-972E815D8DBB}" dt="2023-05-09T10:50:54.592" v="2422" actId="14100"/>
          <ac:picMkLst>
            <pc:docMk/>
            <pc:sldMk cId="34318260" sldId="2387"/>
            <ac:picMk id="5" creationId="{00000000-0000-0000-0000-000000000000}"/>
          </ac:picMkLst>
        </pc:picChg>
      </pc:sldChg>
      <pc:sldChg chg="addSp delSp modSp add del mod modNotesTx">
        <pc:chgData name="Huang Terry" userId="d9e16bdd8fe525fc" providerId="LiveId" clId="{74E4B760-3270-4639-9AD7-972E815D8DBB}" dt="2023-05-14T12:35:02.068" v="5886" actId="20577"/>
        <pc:sldMkLst>
          <pc:docMk/>
          <pc:sldMk cId="625325103" sldId="2388"/>
        </pc:sldMkLst>
        <pc:spChg chg="mod">
          <ac:chgData name="Huang Terry" userId="d9e16bdd8fe525fc" providerId="LiveId" clId="{74E4B760-3270-4639-9AD7-972E815D8DBB}" dt="2023-05-09T13:28:45.856" v="2825" actId="20577"/>
          <ac:spMkLst>
            <pc:docMk/>
            <pc:sldMk cId="625325103" sldId="2388"/>
            <ac:spMk id="3" creationId="{00000000-0000-0000-0000-000000000000}"/>
          </ac:spMkLst>
        </pc:spChg>
        <pc:spChg chg="add del">
          <ac:chgData name="Huang Terry" userId="d9e16bdd8fe525fc" providerId="LiveId" clId="{74E4B760-3270-4639-9AD7-972E815D8DBB}" dt="2023-05-09T11:01:51.772" v="2743"/>
          <ac:spMkLst>
            <pc:docMk/>
            <pc:sldMk cId="625325103" sldId="2388"/>
            <ac:spMk id="6" creationId="{B542BE24-0805-A8C7-076C-2DC4799DC08C}"/>
          </ac:spMkLst>
        </pc:spChg>
        <pc:picChg chg="del">
          <ac:chgData name="Huang Terry" userId="d9e16bdd8fe525fc" providerId="LiveId" clId="{74E4B760-3270-4639-9AD7-972E815D8DBB}" dt="2023-05-09T11:00:33.409" v="2695" actId="478"/>
          <ac:picMkLst>
            <pc:docMk/>
            <pc:sldMk cId="625325103" sldId="2388"/>
            <ac:picMk id="5" creationId="{00000000-0000-0000-0000-000000000000}"/>
          </ac:picMkLst>
        </pc:picChg>
        <pc:picChg chg="add mod">
          <ac:chgData name="Huang Terry" userId="d9e16bdd8fe525fc" providerId="LiveId" clId="{74E4B760-3270-4639-9AD7-972E815D8DBB}" dt="2023-05-09T13:28:28.512" v="2821" actId="1076"/>
          <ac:picMkLst>
            <pc:docMk/>
            <pc:sldMk cId="625325103" sldId="2388"/>
            <ac:picMk id="7" creationId="{01D6D6E6-158F-CBB9-C104-1CD154CCA7E8}"/>
          </ac:picMkLst>
        </pc:picChg>
      </pc:sldChg>
      <pc:sldChg chg="modSp add mod addCm delCm modCm modNotesTx">
        <pc:chgData name="Huang Terry" userId="d9e16bdd8fe525fc" providerId="LiveId" clId="{74E4B760-3270-4639-9AD7-972E815D8DBB}" dt="2023-05-23T00:05:53.548" v="7801" actId="1592"/>
        <pc:sldMkLst>
          <pc:docMk/>
          <pc:sldMk cId="2943763974" sldId="2389"/>
        </pc:sldMkLst>
        <pc:spChg chg="mod">
          <ac:chgData name="Huang Terry" userId="d9e16bdd8fe525fc" providerId="LiveId" clId="{74E4B760-3270-4639-9AD7-972E815D8DBB}" dt="2023-05-09T13:33:05.474" v="3168" actId="20577"/>
          <ac:spMkLst>
            <pc:docMk/>
            <pc:sldMk cId="2943763974" sldId="2389"/>
            <ac:spMk id="2" creationId="{00000000-0000-0000-0000-000000000000}"/>
          </ac:spMkLst>
        </pc:spChg>
        <pc:spChg chg="mod">
          <ac:chgData name="Huang Terry" userId="d9e16bdd8fe525fc" providerId="LiveId" clId="{74E4B760-3270-4639-9AD7-972E815D8DBB}" dt="2023-05-23T00:05:25.695" v="7800" actId="27636"/>
          <ac:spMkLst>
            <pc:docMk/>
            <pc:sldMk cId="2943763974" sldId="2389"/>
            <ac:spMk id="3" creationId="{00000000-0000-0000-0000-000000000000}"/>
          </ac:spMkLst>
        </pc:spChg>
        <pc:picChg chg="mod">
          <ac:chgData name="Huang Terry" userId="d9e16bdd8fe525fc" providerId="LiveId" clId="{74E4B760-3270-4639-9AD7-972E815D8DBB}" dt="2023-05-14T13:34:17.105" v="6487" actId="1076"/>
          <ac:picMkLst>
            <pc:docMk/>
            <pc:sldMk cId="2943763974" sldId="2389"/>
            <ac:picMk id="5" creationId="{00000000-0000-0000-0000-000000000000}"/>
          </ac:picMkLst>
        </pc:picChg>
      </pc:sldChg>
      <pc:sldChg chg="modNotesTx">
        <pc:chgData name="Huang Terry" userId="d9e16bdd8fe525fc" providerId="LiveId" clId="{74E4B760-3270-4639-9AD7-972E815D8DBB}" dt="2023-05-23T00:12:58.530" v="7954"/>
        <pc:sldMkLst>
          <pc:docMk/>
          <pc:sldMk cId="1600273094" sldId="2390"/>
        </pc:sldMkLst>
      </pc:sldChg>
      <pc:sldChg chg="modSp mod modNotesTx">
        <pc:chgData name="Huang Terry" userId="d9e16bdd8fe525fc" providerId="LiveId" clId="{74E4B760-3270-4639-9AD7-972E815D8DBB}" dt="2023-05-23T00:10:37.137" v="7927" actId="14100"/>
        <pc:sldMkLst>
          <pc:docMk/>
          <pc:sldMk cId="3689675469" sldId="2391"/>
        </pc:sldMkLst>
        <pc:spChg chg="mod">
          <ac:chgData name="Huang Terry" userId="d9e16bdd8fe525fc" providerId="LiveId" clId="{74E4B760-3270-4639-9AD7-972E815D8DBB}" dt="2023-05-23T00:10:32.711" v="7926" actId="27636"/>
          <ac:spMkLst>
            <pc:docMk/>
            <pc:sldMk cId="3689675469" sldId="2391"/>
            <ac:spMk id="3" creationId="{00000000-0000-0000-0000-000000000000}"/>
          </ac:spMkLst>
        </pc:spChg>
        <pc:picChg chg="mod">
          <ac:chgData name="Huang Terry" userId="d9e16bdd8fe525fc" providerId="LiveId" clId="{74E4B760-3270-4639-9AD7-972E815D8DBB}" dt="2023-05-23T00:10:37.137" v="7927" actId="14100"/>
          <ac:picMkLst>
            <pc:docMk/>
            <pc:sldMk cId="3689675469" sldId="2391"/>
            <ac:picMk id="6" creationId="{00000000-0000-0000-0000-000000000000}"/>
          </ac:picMkLst>
        </pc:picChg>
      </pc:sldChg>
      <pc:sldChg chg="modNotesTx">
        <pc:chgData name="Huang Terry" userId="d9e16bdd8fe525fc" providerId="LiveId" clId="{74E4B760-3270-4639-9AD7-972E815D8DBB}" dt="2023-05-14T12:42:32.116" v="6089" actId="20577"/>
        <pc:sldMkLst>
          <pc:docMk/>
          <pc:sldMk cId="3571428046" sldId="2392"/>
        </pc:sldMkLst>
      </pc:sldChg>
      <pc:sldChg chg="modSp mod">
        <pc:chgData name="Huang Terry" userId="d9e16bdd8fe525fc" providerId="LiveId" clId="{74E4B760-3270-4639-9AD7-972E815D8DBB}" dt="2023-05-23T00:18:11.813" v="7957" actId="113"/>
        <pc:sldMkLst>
          <pc:docMk/>
          <pc:sldMk cId="1613901872" sldId="2395"/>
        </pc:sldMkLst>
        <pc:spChg chg="mod">
          <ac:chgData name="Huang Terry" userId="d9e16bdd8fe525fc" providerId="LiveId" clId="{74E4B760-3270-4639-9AD7-972E815D8DBB}" dt="2023-05-23T00:18:11.813" v="7957" actId="113"/>
          <ac:spMkLst>
            <pc:docMk/>
            <pc:sldMk cId="1613901872" sldId="2395"/>
            <ac:spMk id="3" creationId="{00000000-0000-0000-0000-000000000000}"/>
          </ac:spMkLst>
        </pc:spChg>
      </pc:sldChg>
      <pc:sldChg chg="addCm modCm modNotesTx">
        <pc:chgData name="Huang Terry" userId="d9e16bdd8fe525fc" providerId="LiveId" clId="{74E4B760-3270-4639-9AD7-972E815D8DBB}" dt="2023-05-22T13:19:07.014" v="7746"/>
        <pc:sldMkLst>
          <pc:docMk/>
          <pc:sldMk cId="174674370" sldId="2397"/>
        </pc:sldMkLst>
      </pc:sldChg>
      <pc:sldChg chg="modSp mod addCm delCm modCm modNotesTx">
        <pc:chgData name="Huang Terry" userId="d9e16bdd8fe525fc" providerId="LiveId" clId="{74E4B760-3270-4639-9AD7-972E815D8DBB}" dt="2023-05-23T00:28:42.161" v="8058" actId="1592"/>
        <pc:sldMkLst>
          <pc:docMk/>
          <pc:sldMk cId="264507595" sldId="2398"/>
        </pc:sldMkLst>
        <pc:spChg chg="mod">
          <ac:chgData name="Huang Terry" userId="d9e16bdd8fe525fc" providerId="LiveId" clId="{74E4B760-3270-4639-9AD7-972E815D8DBB}" dt="2023-05-23T00:28:22.412" v="8057" actId="20577"/>
          <ac:spMkLst>
            <pc:docMk/>
            <pc:sldMk cId="264507595" sldId="2398"/>
            <ac:spMk id="3" creationId="{00000000-0000-0000-0000-000000000000}"/>
          </ac:spMkLst>
        </pc:spChg>
      </pc:sldChg>
      <pc:sldChg chg="modNotesTx">
        <pc:chgData name="Huang Terry" userId="d9e16bdd8fe525fc" providerId="LiveId" clId="{74E4B760-3270-4639-9AD7-972E815D8DBB}" dt="2023-05-10T15:01:55.395" v="3818" actId="20577"/>
        <pc:sldMkLst>
          <pc:docMk/>
          <pc:sldMk cId="3439420228" sldId="2400"/>
        </pc:sldMkLst>
      </pc:sldChg>
      <pc:sldChg chg="modSp add mod">
        <pc:chgData name="Huang Terry" userId="d9e16bdd8fe525fc" providerId="LiveId" clId="{74E4B760-3270-4639-9AD7-972E815D8DBB}" dt="2023-05-14T11:41:13.197" v="4869" actId="113"/>
        <pc:sldMkLst>
          <pc:docMk/>
          <pc:sldMk cId="3268129446" sldId="2405"/>
        </pc:sldMkLst>
        <pc:spChg chg="mod">
          <ac:chgData name="Huang Terry" userId="d9e16bdd8fe525fc" providerId="LiveId" clId="{74E4B760-3270-4639-9AD7-972E815D8DBB}" dt="2023-05-14T11:41:13.197" v="4869" actId="113"/>
          <ac:spMkLst>
            <pc:docMk/>
            <pc:sldMk cId="3268129446" sldId="2405"/>
            <ac:spMk id="3" creationId="{00000000-0000-0000-0000-000000000000}"/>
          </ac:spMkLst>
        </pc:spChg>
        <pc:spChg chg="mod">
          <ac:chgData name="Huang Terry" userId="d9e16bdd8fe525fc" providerId="LiveId" clId="{74E4B760-3270-4639-9AD7-972E815D8DBB}" dt="2023-05-14T11:40:52.487" v="4865" actId="1076"/>
          <ac:spMkLst>
            <pc:docMk/>
            <pc:sldMk cId="3268129446" sldId="2405"/>
            <ac:spMk id="6" creationId="{00000000-0000-0000-0000-000000000000}"/>
          </ac:spMkLst>
        </pc:spChg>
      </pc:sldChg>
      <pc:sldChg chg="addSp delSp modSp add mod modNotesTx">
        <pc:chgData name="Huang Terry" userId="d9e16bdd8fe525fc" providerId="LiveId" clId="{74E4B760-3270-4639-9AD7-972E815D8DBB}" dt="2023-05-22T12:57:17.721" v="7726" actId="113"/>
        <pc:sldMkLst>
          <pc:docMk/>
          <pc:sldMk cId="3568053573" sldId="2406"/>
        </pc:sldMkLst>
        <pc:spChg chg="mod">
          <ac:chgData name="Huang Terry" userId="d9e16bdd8fe525fc" providerId="LiveId" clId="{74E4B760-3270-4639-9AD7-972E815D8DBB}" dt="2023-05-22T12:57:17.721" v="7726" actId="113"/>
          <ac:spMkLst>
            <pc:docMk/>
            <pc:sldMk cId="3568053573" sldId="2406"/>
            <ac:spMk id="3" creationId="{00000000-0000-0000-0000-000000000000}"/>
          </ac:spMkLst>
        </pc:spChg>
        <pc:picChg chg="del">
          <ac:chgData name="Huang Terry" userId="d9e16bdd8fe525fc" providerId="LiveId" clId="{74E4B760-3270-4639-9AD7-972E815D8DBB}" dt="2023-05-14T13:02:58.306" v="6257" actId="478"/>
          <ac:picMkLst>
            <pc:docMk/>
            <pc:sldMk cId="3568053573" sldId="2406"/>
            <ac:picMk id="5" creationId="{00000000-0000-0000-0000-000000000000}"/>
          </ac:picMkLst>
        </pc:picChg>
        <pc:picChg chg="add mod modCrop">
          <ac:chgData name="Huang Terry" userId="d9e16bdd8fe525fc" providerId="LiveId" clId="{74E4B760-3270-4639-9AD7-972E815D8DBB}" dt="2023-05-14T13:20:45.752" v="6461" actId="1076"/>
          <ac:picMkLst>
            <pc:docMk/>
            <pc:sldMk cId="3568053573" sldId="2406"/>
            <ac:picMk id="7" creationId="{D6541ABE-63FD-4C76-0BEF-AD442A927CAF}"/>
          </ac:picMkLst>
        </pc:picChg>
        <pc:picChg chg="add mod">
          <ac:chgData name="Huang Terry" userId="d9e16bdd8fe525fc" providerId="LiveId" clId="{74E4B760-3270-4639-9AD7-972E815D8DBB}" dt="2023-05-14T13:20:26.546" v="6454" actId="14100"/>
          <ac:picMkLst>
            <pc:docMk/>
            <pc:sldMk cId="3568053573" sldId="2406"/>
            <ac:picMk id="8" creationId="{F0DB1432-B429-AF9B-6B4B-3C8BD6085341}"/>
          </ac:picMkLst>
        </pc:picChg>
      </pc:sldChg>
      <pc:sldChg chg="new del">
        <pc:chgData name="Huang Terry" userId="d9e16bdd8fe525fc" providerId="LiveId" clId="{74E4B760-3270-4639-9AD7-972E815D8DBB}" dt="2023-05-14T13:55:19.116" v="6834" actId="680"/>
        <pc:sldMkLst>
          <pc:docMk/>
          <pc:sldMk cId="244379936" sldId="2407"/>
        </pc:sldMkLst>
      </pc:sldChg>
      <pc:sldChg chg="addSp delSp modSp add mod modNotesTx">
        <pc:chgData name="Huang Terry" userId="d9e16bdd8fe525fc" providerId="LiveId" clId="{74E4B760-3270-4639-9AD7-972E815D8DBB}" dt="2023-05-14T14:06:19.981" v="7038" actId="1076"/>
        <pc:sldMkLst>
          <pc:docMk/>
          <pc:sldMk cId="1563886326" sldId="2407"/>
        </pc:sldMkLst>
        <pc:spChg chg="del mod">
          <ac:chgData name="Huang Terry" userId="d9e16bdd8fe525fc" providerId="LiveId" clId="{74E4B760-3270-4639-9AD7-972E815D8DBB}" dt="2023-05-14T13:55:36.687" v="6837" actId="478"/>
          <ac:spMkLst>
            <pc:docMk/>
            <pc:sldMk cId="1563886326" sldId="2407"/>
            <ac:spMk id="7" creationId="{00000000-0000-0000-0000-000000000000}"/>
          </ac:spMkLst>
        </pc:spChg>
        <pc:spChg chg="mod">
          <ac:chgData name="Huang Terry" userId="d9e16bdd8fe525fc" providerId="LiveId" clId="{74E4B760-3270-4639-9AD7-972E815D8DBB}" dt="2023-05-14T14:04:52.605" v="7024" actId="1076"/>
          <ac:spMkLst>
            <pc:docMk/>
            <pc:sldMk cId="1563886326" sldId="2407"/>
            <ac:spMk id="8" creationId="{C875EC26-FD5A-F56F-CE1D-D7955EBEC173}"/>
          </ac:spMkLst>
        </pc:spChg>
        <pc:spChg chg="add mod">
          <ac:chgData name="Huang Terry" userId="d9e16bdd8fe525fc" providerId="LiveId" clId="{74E4B760-3270-4639-9AD7-972E815D8DBB}" dt="2023-05-14T14:06:19.981" v="7038" actId="1076"/>
          <ac:spMkLst>
            <pc:docMk/>
            <pc:sldMk cId="1563886326" sldId="2407"/>
            <ac:spMk id="14" creationId="{F40C3932-C1D6-F2C6-A1CA-F8696F5341A6}"/>
          </ac:spMkLst>
        </pc:spChg>
        <pc:graphicFrameChg chg="add del mod">
          <ac:chgData name="Huang Terry" userId="d9e16bdd8fe525fc" providerId="LiveId" clId="{74E4B760-3270-4639-9AD7-972E815D8DBB}" dt="2023-05-14T13:55:39.636" v="6840"/>
          <ac:graphicFrameMkLst>
            <pc:docMk/>
            <pc:sldMk cId="1563886326" sldId="2407"/>
            <ac:graphicFrameMk id="11" creationId="{10AE8656-2329-05C0-ACE5-E79996F1E0E9}"/>
          </ac:graphicFrameMkLst>
        </pc:graphicFrameChg>
        <pc:picChg chg="mod">
          <ac:chgData name="Huang Terry" userId="d9e16bdd8fe525fc" providerId="LiveId" clId="{74E4B760-3270-4639-9AD7-972E815D8DBB}" dt="2023-05-14T14:04:49.801" v="7023" actId="14100"/>
          <ac:picMkLst>
            <pc:docMk/>
            <pc:sldMk cId="1563886326" sldId="2407"/>
            <ac:picMk id="5" creationId="{00000000-0000-0000-0000-000000000000}"/>
          </ac:picMkLst>
        </pc:picChg>
        <pc:picChg chg="add mod">
          <ac:chgData name="Huang Terry" userId="d9e16bdd8fe525fc" providerId="LiveId" clId="{74E4B760-3270-4639-9AD7-972E815D8DBB}" dt="2023-05-14T14:04:55.539" v="7025" actId="1076"/>
          <ac:picMkLst>
            <pc:docMk/>
            <pc:sldMk cId="1563886326" sldId="2407"/>
            <ac:picMk id="12" creationId="{5943DF19-D306-5B06-D2FE-D91A540F2589}"/>
          </ac:picMkLst>
        </pc:picChg>
      </pc:sldChg>
      <pc:sldChg chg="add del">
        <pc:chgData name="Huang Terry" userId="d9e16bdd8fe525fc" providerId="LiveId" clId="{74E4B760-3270-4639-9AD7-972E815D8DBB}" dt="2023-05-14T14:08:55.034" v="7189" actId="47"/>
        <pc:sldMkLst>
          <pc:docMk/>
          <pc:sldMk cId="2225234667" sldId="2408"/>
        </pc:sldMkLst>
      </pc:sldChg>
      <pc:sldChg chg="modSp add mod modNotesTx">
        <pc:chgData name="Huang Terry" userId="d9e16bdd8fe525fc" providerId="LiveId" clId="{74E4B760-3270-4639-9AD7-972E815D8DBB}" dt="2023-05-14T14:10:51.680" v="7355" actId="20577"/>
        <pc:sldMkLst>
          <pc:docMk/>
          <pc:sldMk cId="1991092818" sldId="2409"/>
        </pc:sldMkLst>
        <pc:spChg chg="mod">
          <ac:chgData name="Huang Terry" userId="d9e16bdd8fe525fc" providerId="LiveId" clId="{74E4B760-3270-4639-9AD7-972E815D8DBB}" dt="2023-05-14T14:06:57.953" v="7064" actId="1076"/>
          <ac:spMkLst>
            <pc:docMk/>
            <pc:sldMk cId="1991092818" sldId="2409"/>
            <ac:spMk id="14" creationId="{F40C3932-C1D6-F2C6-A1CA-F8696F5341A6}"/>
          </ac:spMkLst>
        </pc:spChg>
      </pc:sldChg>
    </pc:docChg>
  </pc:docChgLst>
  <pc:docChgLst>
    <pc:chgData name="Huang Terry" userId="d9e16bdd8fe525fc" providerId="LiveId" clId="{DDFA43D6-4AC2-4FD1-B6AE-697D17970D10}"/>
    <pc:docChg chg="delSld modSld">
      <pc:chgData name="Huang Terry" userId="d9e16bdd8fe525fc" providerId="LiveId" clId="{DDFA43D6-4AC2-4FD1-B6AE-697D17970D10}" dt="2023-05-23T00:34:58.505" v="48" actId="20577"/>
      <pc:docMkLst>
        <pc:docMk/>
      </pc:docMkLst>
      <pc:sldChg chg="modSp mod">
        <pc:chgData name="Huang Terry" userId="d9e16bdd8fe525fc" providerId="LiveId" clId="{DDFA43D6-4AC2-4FD1-B6AE-697D17970D10}" dt="2023-05-23T00:34:58.505" v="48" actId="20577"/>
        <pc:sldMkLst>
          <pc:docMk/>
          <pc:sldMk cId="3350059750" sldId="2376"/>
        </pc:sldMkLst>
        <pc:spChg chg="mod">
          <ac:chgData name="Huang Terry" userId="d9e16bdd8fe525fc" providerId="LiveId" clId="{DDFA43D6-4AC2-4FD1-B6AE-697D17970D10}" dt="2023-05-23T00:34:58.505" v="48" actId="20577"/>
          <ac:spMkLst>
            <pc:docMk/>
            <pc:sldMk cId="3350059750" sldId="2376"/>
            <ac:spMk id="3" creationId="{00000000-0000-0000-0000-000000000000}"/>
          </ac:spMkLst>
        </pc:spChg>
      </pc:sldChg>
      <pc:sldChg chg="del">
        <pc:chgData name="Huang Terry" userId="d9e16bdd8fe525fc" providerId="LiveId" clId="{DDFA43D6-4AC2-4FD1-B6AE-697D17970D10}" dt="2023-05-23T00:30:42.953" v="0" actId="47"/>
        <pc:sldMkLst>
          <pc:docMk/>
          <pc:sldMk cId="3439420228" sldId="2400"/>
        </pc:sldMkLst>
      </pc:sldChg>
      <pc:sldChg chg="modSp mod">
        <pc:chgData name="Huang Terry" userId="d9e16bdd8fe525fc" providerId="LiveId" clId="{DDFA43D6-4AC2-4FD1-B6AE-697D17970D10}" dt="2023-05-23T00:31:37.833" v="24" actId="20577"/>
        <pc:sldMkLst>
          <pc:docMk/>
          <pc:sldMk cId="1534678448" sldId="2401"/>
        </pc:sldMkLst>
        <pc:spChg chg="mod">
          <ac:chgData name="Huang Terry" userId="d9e16bdd8fe525fc" providerId="LiveId" clId="{DDFA43D6-4AC2-4FD1-B6AE-697D17970D10}" dt="2023-05-23T00:31:37.833" v="24" actId="20577"/>
          <ac:spMkLst>
            <pc:docMk/>
            <pc:sldMk cId="1534678448" sldId="2401"/>
            <ac:spMk id="3" creationId="{00000000-0000-0000-0000-000000000000}"/>
          </ac:spMkLst>
        </pc:spChg>
      </pc:sldChg>
    </pc:docChg>
  </pc:docChgLst>
  <pc:docChgLst>
    <pc:chgData name="Huang Terry" userId="d9e16bdd8fe525fc" providerId="LiveId" clId="{77C7C774-07BD-46A5-B1EC-8AB662940A0A}"/>
    <pc:docChg chg="undo custSel addSld delSld modSld">
      <pc:chgData name="Huang Terry" userId="d9e16bdd8fe525fc" providerId="LiveId" clId="{77C7C774-07BD-46A5-B1EC-8AB662940A0A}" dt="2023-04-18T14:58:45.806" v="494" actId="20577"/>
      <pc:docMkLst>
        <pc:docMk/>
      </pc:docMkLst>
      <pc:sldChg chg="modSp mod">
        <pc:chgData name="Huang Terry" userId="d9e16bdd8fe525fc" providerId="LiveId" clId="{77C7C774-07BD-46A5-B1EC-8AB662940A0A}" dt="2023-04-18T14:56:04.178" v="460" actId="20577"/>
        <pc:sldMkLst>
          <pc:docMk/>
          <pc:sldMk cId="2441744172" sldId="2365"/>
        </pc:sldMkLst>
        <pc:spChg chg="mod">
          <ac:chgData name="Huang Terry" userId="d9e16bdd8fe525fc" providerId="LiveId" clId="{77C7C774-07BD-46A5-B1EC-8AB662940A0A}" dt="2023-04-18T14:46:13.849" v="43" actId="2711"/>
          <ac:spMkLst>
            <pc:docMk/>
            <pc:sldMk cId="2441744172" sldId="2365"/>
            <ac:spMk id="2" creationId="{00000000-0000-0000-0000-000000000000}"/>
          </ac:spMkLst>
        </pc:spChg>
        <pc:spChg chg="mod">
          <ac:chgData name="Huang Terry" userId="d9e16bdd8fe525fc" providerId="LiveId" clId="{77C7C774-07BD-46A5-B1EC-8AB662940A0A}" dt="2023-04-18T14:56:04.178" v="460" actId="20577"/>
          <ac:spMkLst>
            <pc:docMk/>
            <pc:sldMk cId="2441744172" sldId="2365"/>
            <ac:spMk id="5" creationId="{00000000-0000-0000-0000-000000000000}"/>
          </ac:spMkLst>
        </pc:spChg>
      </pc:sldChg>
      <pc:sldChg chg="modSp mod">
        <pc:chgData name="Huang Terry" userId="d9e16bdd8fe525fc" providerId="LiveId" clId="{77C7C774-07BD-46A5-B1EC-8AB662940A0A}" dt="2023-04-18T14:58:45.806" v="494" actId="20577"/>
        <pc:sldMkLst>
          <pc:docMk/>
          <pc:sldMk cId="281239123" sldId="2366"/>
        </pc:sldMkLst>
        <pc:spChg chg="mod">
          <ac:chgData name="Huang Terry" userId="d9e16bdd8fe525fc" providerId="LiveId" clId="{77C7C774-07BD-46A5-B1EC-8AB662940A0A}" dt="2023-04-18T14:46:56.382" v="87" actId="2711"/>
          <ac:spMkLst>
            <pc:docMk/>
            <pc:sldMk cId="281239123" sldId="2366"/>
            <ac:spMk id="2" creationId="{00000000-0000-0000-0000-000000000000}"/>
          </ac:spMkLst>
        </pc:spChg>
        <pc:spChg chg="mod">
          <ac:chgData name="Huang Terry" userId="d9e16bdd8fe525fc" providerId="LiveId" clId="{77C7C774-07BD-46A5-B1EC-8AB662940A0A}" dt="2023-04-18T14:58:45.806" v="494" actId="20577"/>
          <ac:spMkLst>
            <pc:docMk/>
            <pc:sldMk cId="281239123" sldId="2366"/>
            <ac:spMk id="3" creationId="{00000000-0000-0000-0000-000000000000}"/>
          </ac:spMkLst>
        </pc:spChg>
      </pc:sldChg>
      <pc:sldChg chg="add">
        <pc:chgData name="Huang Terry" userId="d9e16bdd8fe525fc" providerId="LiveId" clId="{77C7C774-07BD-46A5-B1EC-8AB662940A0A}" dt="2023-04-18T14:46:40.559" v="65"/>
        <pc:sldMkLst>
          <pc:docMk/>
          <pc:sldMk cId="2792511784" sldId="2367"/>
        </pc:sldMkLst>
      </pc:sldChg>
      <pc:sldChg chg="del">
        <pc:chgData name="Huang Terry" userId="d9e16bdd8fe525fc" providerId="LiveId" clId="{77C7C774-07BD-46A5-B1EC-8AB662940A0A}" dt="2023-04-18T14:45:21.622" v="0" actId="47"/>
        <pc:sldMkLst>
          <pc:docMk/>
          <pc:sldMk cId="3157767554" sldId="2371"/>
        </pc:sldMkLst>
      </pc:sldChg>
      <pc:sldChg chg="del">
        <pc:chgData name="Huang Terry" userId="d9e16bdd8fe525fc" providerId="LiveId" clId="{77C7C774-07BD-46A5-B1EC-8AB662940A0A}" dt="2023-04-18T14:45:27.750" v="1" actId="47"/>
        <pc:sldMkLst>
          <pc:docMk/>
          <pc:sldMk cId="1143371980" sldId="2373"/>
        </pc:sldMkLst>
      </pc:sldChg>
      <pc:sldChg chg="del">
        <pc:chgData name="Huang Terry" userId="d9e16bdd8fe525fc" providerId="LiveId" clId="{77C7C774-07BD-46A5-B1EC-8AB662940A0A}" dt="2023-04-18T14:45:21.622" v="0" actId="47"/>
        <pc:sldMkLst>
          <pc:docMk/>
          <pc:sldMk cId="510090939" sldId="2374"/>
        </pc:sldMkLst>
      </pc:sldChg>
      <pc:sldChg chg="del">
        <pc:chgData name="Huang Terry" userId="d9e16bdd8fe525fc" providerId="LiveId" clId="{77C7C774-07BD-46A5-B1EC-8AB662940A0A}" dt="2023-04-18T14:45:21.622" v="0" actId="47"/>
        <pc:sldMkLst>
          <pc:docMk/>
          <pc:sldMk cId="2555615675" sldId="2376"/>
        </pc:sldMkLst>
      </pc:sldChg>
      <pc:sldChg chg="del">
        <pc:chgData name="Huang Terry" userId="d9e16bdd8fe525fc" providerId="LiveId" clId="{77C7C774-07BD-46A5-B1EC-8AB662940A0A}" dt="2023-04-18T14:45:21.622" v="0" actId="47"/>
        <pc:sldMkLst>
          <pc:docMk/>
          <pc:sldMk cId="2431759546" sldId="2377"/>
        </pc:sldMkLst>
      </pc:sldChg>
      <pc:sldChg chg="del">
        <pc:chgData name="Huang Terry" userId="d9e16bdd8fe525fc" providerId="LiveId" clId="{77C7C774-07BD-46A5-B1EC-8AB662940A0A}" dt="2023-04-18T14:45:21.622" v="0" actId="47"/>
        <pc:sldMkLst>
          <pc:docMk/>
          <pc:sldMk cId="378378372" sldId="2378"/>
        </pc:sldMkLst>
      </pc:sldChg>
      <pc:sldChg chg="del">
        <pc:chgData name="Huang Terry" userId="d9e16bdd8fe525fc" providerId="LiveId" clId="{77C7C774-07BD-46A5-B1EC-8AB662940A0A}" dt="2023-04-18T14:45:21.622" v="0" actId="47"/>
        <pc:sldMkLst>
          <pc:docMk/>
          <pc:sldMk cId="411601977" sldId="2381"/>
        </pc:sldMkLst>
      </pc:sldChg>
      <pc:sldChg chg="del">
        <pc:chgData name="Huang Terry" userId="d9e16bdd8fe525fc" providerId="LiveId" clId="{77C7C774-07BD-46A5-B1EC-8AB662940A0A}" dt="2023-04-18T14:45:21.622" v="0" actId="47"/>
        <pc:sldMkLst>
          <pc:docMk/>
          <pc:sldMk cId="47162841" sldId="2382"/>
        </pc:sldMkLst>
      </pc:sldChg>
      <pc:sldChg chg="del">
        <pc:chgData name="Huang Terry" userId="d9e16bdd8fe525fc" providerId="LiveId" clId="{77C7C774-07BD-46A5-B1EC-8AB662940A0A}" dt="2023-04-18T14:45:21.622" v="0" actId="47"/>
        <pc:sldMkLst>
          <pc:docMk/>
          <pc:sldMk cId="762676903" sldId="2383"/>
        </pc:sldMkLst>
      </pc:sldChg>
      <pc:sldChg chg="del">
        <pc:chgData name="Huang Terry" userId="d9e16bdd8fe525fc" providerId="LiveId" clId="{77C7C774-07BD-46A5-B1EC-8AB662940A0A}" dt="2023-04-18T14:45:21.622" v="0" actId="47"/>
        <pc:sldMkLst>
          <pc:docMk/>
          <pc:sldMk cId="2507530564" sldId="2384"/>
        </pc:sldMkLst>
      </pc:sldChg>
      <pc:sldChg chg="del">
        <pc:chgData name="Huang Terry" userId="d9e16bdd8fe525fc" providerId="LiveId" clId="{77C7C774-07BD-46A5-B1EC-8AB662940A0A}" dt="2023-04-18T14:45:21.622" v="0" actId="47"/>
        <pc:sldMkLst>
          <pc:docMk/>
          <pc:sldMk cId="420231208" sldId="2385"/>
        </pc:sldMkLst>
      </pc:sldChg>
      <pc:sldChg chg="del">
        <pc:chgData name="Huang Terry" userId="d9e16bdd8fe525fc" providerId="LiveId" clId="{77C7C774-07BD-46A5-B1EC-8AB662940A0A}" dt="2023-04-18T14:45:21.622" v="0" actId="47"/>
        <pc:sldMkLst>
          <pc:docMk/>
          <pc:sldMk cId="3403142039" sldId="2386"/>
        </pc:sldMkLst>
      </pc:sldChg>
      <pc:sldChg chg="del">
        <pc:chgData name="Huang Terry" userId="d9e16bdd8fe525fc" providerId="LiveId" clId="{77C7C774-07BD-46A5-B1EC-8AB662940A0A}" dt="2023-04-18T14:45:21.622" v="0" actId="47"/>
        <pc:sldMkLst>
          <pc:docMk/>
          <pc:sldMk cId="2492060068" sldId="2387"/>
        </pc:sldMkLst>
      </pc:sldChg>
      <pc:sldChg chg="del">
        <pc:chgData name="Huang Terry" userId="d9e16bdd8fe525fc" providerId="LiveId" clId="{77C7C774-07BD-46A5-B1EC-8AB662940A0A}" dt="2023-04-18T14:45:21.622" v="0" actId="47"/>
        <pc:sldMkLst>
          <pc:docMk/>
          <pc:sldMk cId="3827019217" sldId="2388"/>
        </pc:sldMkLst>
      </pc:sldChg>
      <pc:sldChg chg="del">
        <pc:chgData name="Huang Terry" userId="d9e16bdd8fe525fc" providerId="LiveId" clId="{77C7C774-07BD-46A5-B1EC-8AB662940A0A}" dt="2023-04-18T14:45:21.622" v="0" actId="47"/>
        <pc:sldMkLst>
          <pc:docMk/>
          <pc:sldMk cId="1561215505" sldId="2389"/>
        </pc:sldMkLst>
      </pc:sldChg>
      <pc:sldChg chg="del">
        <pc:chgData name="Huang Terry" userId="d9e16bdd8fe525fc" providerId="LiveId" clId="{77C7C774-07BD-46A5-B1EC-8AB662940A0A}" dt="2023-04-18T14:45:21.622" v="0" actId="47"/>
        <pc:sldMkLst>
          <pc:docMk/>
          <pc:sldMk cId="344253370" sldId="239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5-22T21:19:00.540" idx="2">
    <p:pos x="10" y="10"/>
    <p:text>why sharpen？</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5-22T21:22:26.586" idx="4">
    <p:pos x="10" y="10"/>
    <p:text>how work?</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584F1F-48B8-4B20-AEFA-C6AEB1D48CC9}" type="datetimeFigureOut">
              <a:rPr lang="en-US" smtClean="0"/>
              <a:pPr/>
              <a:t>5/23/2023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42794B-9E91-4336-8E51-594EE0082120}" type="slidenum">
              <a:rPr lang="en-US" smtClean="0"/>
              <a:pPr/>
              <a:t>‹#›</a:t>
            </a:fld>
            <a:endParaRPr lang="en-US" dirty="0"/>
          </a:p>
        </p:txBody>
      </p:sp>
    </p:spTree>
    <p:extLst>
      <p:ext uri="{BB962C8B-B14F-4D97-AF65-F5344CB8AC3E}">
        <p14:creationId xmlns:p14="http://schemas.microsoft.com/office/powerpoint/2010/main" val="4212302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8ED034-DE5C-4588-B8BF-C1510AA96341}" type="datetimeFigureOut">
              <a:rPr lang="en-US" smtClean="0"/>
              <a:pPr/>
              <a:t>5/23/2023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67994-E6D8-4BF4-9EBF-04AA14CA2F24}" type="slidenum">
              <a:rPr lang="en-US" smtClean="0"/>
              <a:pPr/>
              <a:t>‹#›</a:t>
            </a:fld>
            <a:endParaRPr lang="en-US" dirty="0"/>
          </a:p>
        </p:txBody>
      </p:sp>
    </p:spTree>
    <p:extLst>
      <p:ext uri="{BB962C8B-B14F-4D97-AF65-F5344CB8AC3E}">
        <p14:creationId xmlns:p14="http://schemas.microsoft.com/office/powerpoint/2010/main" val="28304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C67994-E6D8-4BF4-9EBF-04AA14CA2F24}" type="slidenum">
              <a:rPr lang="en-US" smtClean="0"/>
              <a:pPr/>
              <a:t>1</a:t>
            </a:fld>
            <a:endParaRPr lang="en-US" dirty="0"/>
          </a:p>
        </p:txBody>
      </p:sp>
    </p:spTree>
    <p:extLst>
      <p:ext uri="{BB962C8B-B14F-4D97-AF65-F5344CB8AC3E}">
        <p14:creationId xmlns:p14="http://schemas.microsoft.com/office/powerpoint/2010/main" val="3450553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全局：</a:t>
            </a:r>
            <a:r>
              <a:rPr lang="en-US" altLang="zh-CN" dirty="0"/>
              <a:t>F</a:t>
            </a:r>
            <a:r>
              <a:rPr lang="zh-CN" altLang="en-US" dirty="0"/>
              <a:t>中每个新的输出特征可以和输入特征</a:t>
            </a:r>
            <a:r>
              <a:rPr lang="en-US" altLang="zh-CN" dirty="0"/>
              <a:t>X</a:t>
            </a:r>
            <a:r>
              <a:rPr lang="zh-CN" altLang="en-US" dirty="0"/>
              <a:t>连接</a:t>
            </a:r>
            <a:endParaRPr lang="en-US" altLang="zh-CN" dirty="0"/>
          </a:p>
          <a:p>
            <a:pPr marL="171450" indent="-171450">
              <a:buFont typeface="Arial" panose="020B0604020202020204" pitchFamily="34" charset="0"/>
              <a:buChar char="•"/>
            </a:pPr>
            <a:r>
              <a:rPr lang="zh-CN" altLang="en-US" dirty="0"/>
              <a:t>局部：只会在局部的</a:t>
            </a:r>
            <a:r>
              <a:rPr lang="en-US" altLang="zh-CN" dirty="0"/>
              <a:t>patch</a:t>
            </a:r>
            <a:r>
              <a:rPr lang="zh-CN" altLang="en-US" dirty="0"/>
              <a:t>中完成特征的聚集，而不是在整个点云中</a:t>
            </a:r>
          </a:p>
        </p:txBody>
      </p:sp>
      <p:sp>
        <p:nvSpPr>
          <p:cNvPr id="4" name="灯片编号占位符 3"/>
          <p:cNvSpPr>
            <a:spLocks noGrp="1"/>
          </p:cNvSpPr>
          <p:nvPr>
            <p:ph type="sldNum" sz="quarter" idx="5"/>
          </p:nvPr>
        </p:nvSpPr>
        <p:spPr/>
        <p:txBody>
          <a:bodyPr/>
          <a:lstStyle/>
          <a:p>
            <a:fld id="{90C67994-E6D8-4BF4-9EBF-04AA14CA2F24}" type="slidenum">
              <a:rPr lang="en-US" smtClean="0"/>
              <a:pPr/>
              <a:t>11</a:t>
            </a:fld>
            <a:endParaRPr lang="en-US" dirty="0"/>
          </a:p>
        </p:txBody>
      </p:sp>
    </p:spTree>
    <p:extLst>
      <p:ext uri="{BB962C8B-B14F-4D97-AF65-F5344CB8AC3E}">
        <p14:creationId xmlns:p14="http://schemas.microsoft.com/office/powerpoint/2010/main" val="4052781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LBR combines Linear, </a:t>
            </a:r>
            <a:r>
              <a:rPr lang="en-US" altLang="zh-CN" dirty="0" err="1"/>
              <a:t>BatchNorm</a:t>
            </a:r>
            <a:r>
              <a:rPr lang="en-US" altLang="zh-CN" dirty="0"/>
              <a:t>, and </a:t>
            </a:r>
            <a:r>
              <a:rPr lang="en-US" altLang="zh-CN" dirty="0" err="1"/>
              <a:t>ReLU</a:t>
            </a:r>
            <a:r>
              <a:rPr lang="en-US" altLang="zh-CN" dirty="0"/>
              <a:t> layers. LBRD means LBR followed by a Dropout layer.</a:t>
            </a:r>
          </a:p>
          <a:p>
            <a:pPr marL="171450" indent="-171450">
              <a:buFont typeface="Arial" panose="020B0604020202020204" pitchFamily="34" charset="0"/>
              <a:buChar char="•"/>
            </a:pPr>
            <a:r>
              <a:rPr lang="zh-CN" altLang="en-US" dirty="0"/>
              <a:t>优化 </a:t>
            </a:r>
            <a:r>
              <a:rPr lang="en-US" altLang="zh-CN" dirty="0"/>
              <a:t>offset-attention </a:t>
            </a:r>
            <a:r>
              <a:rPr lang="zh-CN" altLang="en-US" dirty="0"/>
              <a:t>模块：提出的</a:t>
            </a:r>
            <a:r>
              <a:rPr lang="en-US" altLang="zh-CN" dirty="0"/>
              <a:t>offset-attention</a:t>
            </a:r>
            <a:r>
              <a:rPr lang="zh-CN" altLang="en-US" dirty="0"/>
              <a:t>模块方法是对原有的</a:t>
            </a:r>
            <a:r>
              <a:rPr lang="en-US" altLang="zh-CN" dirty="0"/>
              <a:t>self-attention</a:t>
            </a:r>
            <a:r>
              <a:rPr lang="zh-CN" altLang="en-US" dirty="0"/>
              <a:t>的有效升级。</a:t>
            </a:r>
            <a:endParaRPr lang="en-US" altLang="zh-CN" dirty="0"/>
          </a:p>
          <a:p>
            <a:pPr marL="171450" indent="-171450">
              <a:buFont typeface="Arial" panose="020B0604020202020204" pitchFamily="34" charset="0"/>
              <a:buChar char="•"/>
            </a:pPr>
            <a:r>
              <a:rPr lang="zh-CN" altLang="en-US" dirty="0"/>
              <a:t>工作原理是用</a:t>
            </a:r>
            <a:r>
              <a:rPr lang="en-US" altLang="zh-CN" dirty="0"/>
              <a:t>self-attention</a:t>
            </a:r>
            <a:r>
              <a:rPr lang="zh-CN" altLang="en-US" dirty="0"/>
              <a:t>模块的输入与</a:t>
            </a:r>
            <a:r>
              <a:rPr lang="en-US" altLang="zh-CN" dirty="0"/>
              <a:t>attention</a:t>
            </a:r>
            <a:r>
              <a:rPr lang="zh-CN" altLang="en-US" dirty="0"/>
              <a:t>特征之间的偏移量来代替</a:t>
            </a:r>
            <a:r>
              <a:rPr lang="en-US" altLang="zh-CN" dirty="0"/>
              <a:t>attention</a:t>
            </a:r>
            <a:r>
              <a:rPr lang="zh-CN" altLang="en-US" dirty="0"/>
              <a:t>特征。</a:t>
            </a:r>
            <a:endParaRPr lang="en-US" altLang="zh-CN" dirty="0"/>
          </a:p>
          <a:p>
            <a:pPr marL="171450" indent="-171450">
              <a:buFont typeface="Arial" panose="020B0604020202020204" pitchFamily="34" charset="0"/>
              <a:buChar char="•"/>
            </a:pPr>
            <a:r>
              <a:rPr lang="en-US" altLang="zh-CN" dirty="0"/>
              <a:t>attention</a:t>
            </a:r>
            <a:r>
              <a:rPr lang="zh-CN" altLang="en-US" dirty="0"/>
              <a:t>图将以每一行的总和为 </a:t>
            </a:r>
            <a:r>
              <a:rPr lang="en-US" altLang="zh-CN" dirty="0"/>
              <a:t>1 </a:t>
            </a:r>
            <a:r>
              <a:rPr lang="zh-CN" altLang="en-US" dirty="0"/>
              <a:t>进行缩放，所以度矩阵可以被理解为单位矩阵。</a:t>
            </a:r>
            <a:endParaRPr lang="en-US" altLang="zh-CN" dirty="0"/>
          </a:p>
          <a:p>
            <a:pPr marL="171450" indent="-171450">
              <a:buFont typeface="Arial" panose="020B0604020202020204" pitchFamily="34" charset="0"/>
              <a:buChar char="•"/>
            </a:pPr>
            <a:r>
              <a:rPr lang="zh-CN" altLang="en-US" dirty="0"/>
              <a:t> </a:t>
            </a:r>
            <a:r>
              <a:rPr lang="en-US" altLang="zh-CN" dirty="0"/>
              <a:t>offset-attention </a:t>
            </a:r>
            <a:r>
              <a:rPr lang="zh-CN" altLang="en-US" dirty="0"/>
              <a:t>优化过程可以近似理解为一个拉普拉斯过程。</a:t>
            </a:r>
            <a:endParaRPr lang="en-US" altLang="zh-CN" dirty="0"/>
          </a:p>
          <a:p>
            <a:endParaRPr lang="en-US" altLang="zh-CN" dirty="0"/>
          </a:p>
          <a:p>
            <a:r>
              <a:rPr lang="zh-CN" altLang="en-US" dirty="0"/>
              <a:t>优化</a:t>
            </a:r>
            <a:r>
              <a:rPr lang="en-US" altLang="zh-CN" dirty="0"/>
              <a:t>attention</a:t>
            </a:r>
            <a:r>
              <a:rPr lang="zh-CN" altLang="en-US" dirty="0"/>
              <a:t>权重，减少噪声影响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PCT</a:t>
            </a:r>
            <a:r>
              <a:rPr lang="zh-CN" altLang="en-US" sz="1200" b="0" i="0" kern="1200" dirty="0">
                <a:solidFill>
                  <a:schemeClr val="tx1"/>
                </a:solidFill>
                <a:effectLst/>
                <a:latin typeface="+mn-lt"/>
                <a:ea typeface="+mn-ea"/>
                <a:cs typeface="+mn-cs"/>
              </a:rPr>
              <a:t>是先为每个点计算了局部特征之后，在此</a:t>
            </a:r>
            <a:r>
              <a:rPr lang="zh-CN" altLang="en-US" sz="1200" b="1" i="0" kern="1200" dirty="0">
                <a:solidFill>
                  <a:schemeClr val="tx1"/>
                </a:solidFill>
                <a:effectLst/>
                <a:latin typeface="+mn-lt"/>
                <a:ea typeface="+mn-ea"/>
                <a:cs typeface="+mn-cs"/>
              </a:rPr>
              <a:t>基础之上计算全局特征</a:t>
            </a:r>
            <a:r>
              <a:rPr lang="zh-CN" altLang="en-US" sz="1200" b="0" i="0" kern="1200" dirty="0">
                <a:solidFill>
                  <a:schemeClr val="tx1"/>
                </a:solidFill>
                <a:effectLst/>
                <a:latin typeface="+mn-lt"/>
                <a:ea typeface="+mn-ea"/>
                <a:cs typeface="+mn-cs"/>
              </a:rPr>
              <a:t>，再将</a:t>
            </a:r>
            <a:r>
              <a:rPr lang="zh-CN" altLang="en-US" sz="1200" b="1" i="0" kern="1200" dirty="0">
                <a:solidFill>
                  <a:schemeClr val="tx1"/>
                </a:solidFill>
                <a:effectLst/>
                <a:latin typeface="+mn-lt"/>
                <a:ea typeface="+mn-ea"/>
                <a:cs typeface="+mn-cs"/>
              </a:rPr>
              <a:t>全局特征拼接到</a:t>
            </a:r>
            <a:r>
              <a:rPr lang="zh-CN" altLang="en-US" sz="1200" b="0" i="0" kern="1200" dirty="0">
                <a:solidFill>
                  <a:schemeClr val="tx1"/>
                </a:solidFill>
                <a:effectLst/>
                <a:latin typeface="+mn-lt"/>
                <a:ea typeface="+mn-ea"/>
                <a:cs typeface="+mn-cs"/>
              </a:rPr>
              <a:t>采样点的局部特征上进行使用。也就是说</a:t>
            </a:r>
            <a:r>
              <a:rPr lang="zh-CN" altLang="en-US" sz="1200" b="1" i="0" kern="1200" dirty="0">
                <a:solidFill>
                  <a:schemeClr val="tx1"/>
                </a:solidFill>
                <a:effectLst/>
                <a:latin typeface="+mn-lt"/>
                <a:ea typeface="+mn-ea"/>
                <a:cs typeface="+mn-cs"/>
              </a:rPr>
              <a:t>，先进行降采样计算局部</a:t>
            </a:r>
            <a:r>
              <a:rPr lang="zh-CN" altLang="en-US" sz="1200" b="0" i="0" kern="1200" dirty="0">
                <a:solidFill>
                  <a:schemeClr val="tx1"/>
                </a:solidFill>
                <a:effectLst/>
                <a:latin typeface="+mn-lt"/>
                <a:ea typeface="+mn-ea"/>
                <a:cs typeface="+mn-cs"/>
              </a:rPr>
              <a:t>特征，然后进行多轮的全局特征提取，并将每轮的提取结果进行拼接。</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12</a:t>
            </a:fld>
            <a:endParaRPr lang="en-US" dirty="0"/>
          </a:p>
        </p:txBody>
      </p:sp>
    </p:spTree>
    <p:extLst>
      <p:ext uri="{BB962C8B-B14F-4D97-AF65-F5344CB8AC3E}">
        <p14:creationId xmlns:p14="http://schemas.microsoft.com/office/powerpoint/2010/main" val="163205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13</a:t>
            </a:fld>
            <a:endParaRPr lang="en-US" dirty="0"/>
          </a:p>
        </p:txBody>
      </p:sp>
    </p:spTree>
    <p:extLst>
      <p:ext uri="{BB962C8B-B14F-4D97-AF65-F5344CB8AC3E}">
        <p14:creationId xmlns:p14="http://schemas.microsoft.com/office/powerpoint/2010/main" val="202920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调研的另外一个全局</a:t>
            </a:r>
            <a:r>
              <a:rPr lang="en-US" altLang="zh-CN" dirty="0"/>
              <a:t>Transformer</a:t>
            </a:r>
            <a:r>
              <a:rPr lang="zh-CN" altLang="en-US" dirty="0"/>
              <a:t>是</a:t>
            </a:r>
            <a:r>
              <a:rPr lang="en-US" altLang="zh-CN" dirty="0"/>
              <a:t>Point-BERT</a:t>
            </a:r>
            <a:r>
              <a:rPr lang="zh-CN" altLang="en-US" dirty="0"/>
              <a:t>，它提出了一个用于</a:t>
            </a:r>
            <a:r>
              <a:rPr lang="en-US" altLang="zh-CN" dirty="0"/>
              <a:t>3D</a:t>
            </a:r>
            <a:r>
              <a:rPr lang="zh-CN" altLang="en-US" dirty="0"/>
              <a:t>全局</a:t>
            </a:r>
            <a:r>
              <a:rPr lang="en-US" altLang="zh-CN" dirty="0"/>
              <a:t>Transformer</a:t>
            </a:r>
            <a:r>
              <a:rPr lang="zh-CN" altLang="en-US" dirty="0"/>
              <a:t>预训练的策略</a:t>
            </a:r>
            <a:endParaRPr lang="en-US" altLang="zh-CN" dirty="0"/>
          </a:p>
          <a:p>
            <a:pPr marL="228600" indent="-228600">
              <a:buFont typeface="+mj-lt"/>
              <a:buAutoNum type="arabicPeriod"/>
            </a:pPr>
            <a:r>
              <a:rPr lang="zh-CN" altLang="en-US" dirty="0"/>
              <a:t>利用</a:t>
            </a:r>
            <a:r>
              <a:rPr lang="en-US" altLang="zh-CN" dirty="0"/>
              <a:t>mini-</a:t>
            </a:r>
            <a:r>
              <a:rPr lang="en-US" altLang="zh-CN" dirty="0" err="1"/>
              <a:t>PointNet</a:t>
            </a:r>
            <a:r>
              <a:rPr lang="zh-CN" altLang="en-US" dirty="0"/>
              <a:t>进行输入嵌入，然后到</a:t>
            </a:r>
            <a:r>
              <a:rPr lang="en-US" altLang="zh-CN" dirty="0" err="1"/>
              <a:t>ViT</a:t>
            </a:r>
            <a:r>
              <a:rPr lang="zh-CN" altLang="en-US" dirty="0"/>
              <a:t>，利用点云</a:t>
            </a:r>
            <a:r>
              <a:rPr lang="en-US" altLang="zh-CN" dirty="0"/>
              <a:t>Tokenizer</a:t>
            </a:r>
            <a:r>
              <a:rPr lang="zh-CN" altLang="en-US" dirty="0"/>
              <a:t>来将嵌入的点转化成用于预训练的离散点</a:t>
            </a:r>
            <a:r>
              <a:rPr lang="en-US" altLang="zh-CN" dirty="0"/>
              <a:t>token</a:t>
            </a:r>
          </a:p>
          <a:p>
            <a:pPr marL="228600" indent="-228600">
              <a:buFont typeface="+mj-lt"/>
              <a:buAutoNum type="arabicPeriod"/>
            </a:pPr>
            <a:r>
              <a:rPr lang="zh-CN" altLang="en-US" dirty="0"/>
              <a:t>预训练时，将部分离散的点加</a:t>
            </a:r>
            <a:r>
              <a:rPr lang="en-US" altLang="zh-CN" dirty="0"/>
              <a:t>mask</a:t>
            </a:r>
            <a:r>
              <a:rPr lang="zh-CN" altLang="en-US" dirty="0"/>
              <a:t>掩模，然后导入到编码器中</a:t>
            </a:r>
            <a:endParaRPr lang="en-US" altLang="zh-CN" dirty="0"/>
          </a:p>
          <a:p>
            <a:pPr marL="228600" indent="-228600">
              <a:buFont typeface="+mj-lt"/>
              <a:buAutoNum type="arabicPeriod"/>
            </a:pPr>
            <a:r>
              <a:rPr lang="zh-CN" altLang="en-US" dirty="0"/>
              <a:t>译码器根据加掩膜</a:t>
            </a:r>
            <a:r>
              <a:rPr lang="en-US" altLang="zh-CN" dirty="0"/>
              <a:t>mask</a:t>
            </a:r>
            <a:r>
              <a:rPr lang="zh-CN" altLang="en-US" dirty="0"/>
              <a:t>的点嵌入转化成预测的点标记</a:t>
            </a:r>
            <a:endParaRPr lang="en-US" altLang="zh-CN" dirty="0"/>
          </a:p>
          <a:p>
            <a:pPr marL="228600" indent="-228600">
              <a:buFont typeface="+mj-lt"/>
              <a:buAutoNum type="arabicPeriod"/>
            </a:pPr>
            <a:r>
              <a:rPr lang="zh-CN" altLang="en-US" dirty="0"/>
              <a:t>在</a:t>
            </a:r>
            <a:r>
              <a:rPr lang="en-US" altLang="zh-CN" dirty="0"/>
              <a:t>tokenizer</a:t>
            </a:r>
            <a:r>
              <a:rPr lang="zh-CN" altLang="en-US" dirty="0"/>
              <a:t>的支持下，模型被训练，恢复原始的点</a:t>
            </a:r>
            <a:r>
              <a:rPr lang="en-US" altLang="zh-CN" dirty="0"/>
              <a:t>token</a:t>
            </a:r>
          </a:p>
          <a:p>
            <a:pPr marL="228600" indent="-228600">
              <a:buFont typeface="+mj-lt"/>
              <a:buAutoNum type="arabicPeriod"/>
            </a:pPr>
            <a:r>
              <a:rPr lang="zh-CN" altLang="en-US" dirty="0"/>
              <a:t>然后将预测的和实际的对比，得到训练效果</a:t>
            </a:r>
            <a:endParaRPr lang="en-US" altLang="zh-CN" dirty="0"/>
          </a:p>
          <a:p>
            <a:pPr marL="228600" indent="-228600">
              <a:buFont typeface="+mj-lt"/>
              <a:buAutoNum type="arabicPeriod"/>
            </a:pPr>
            <a:endParaRPr lang="en-US" altLang="zh-CN" dirty="0"/>
          </a:p>
          <a:p>
            <a:pPr marL="228600" indent="-228600">
              <a:buFont typeface="+mj-lt"/>
              <a:buAutoNum type="arabicPeriod"/>
            </a:pPr>
            <a:endParaRPr lang="en-US" altLang="zh-CN" dirty="0"/>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14</a:t>
            </a:fld>
            <a:endParaRPr lang="en-US" dirty="0"/>
          </a:p>
        </p:txBody>
      </p:sp>
    </p:spTree>
    <p:extLst>
      <p:ext uri="{BB962C8B-B14F-4D97-AF65-F5344CB8AC3E}">
        <p14:creationId xmlns:p14="http://schemas.microsoft.com/office/powerpoint/2010/main" val="1627865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对于局部的</a:t>
            </a:r>
            <a:r>
              <a:rPr lang="en-US" altLang="zh-CN" dirty="0"/>
              <a:t>Transformer</a:t>
            </a:r>
            <a:r>
              <a:rPr lang="zh-CN" altLang="en-US" dirty="0"/>
              <a:t>，只会在局部的</a:t>
            </a:r>
            <a:r>
              <a:rPr lang="en-US" altLang="zh-CN" dirty="0"/>
              <a:t>patch</a:t>
            </a:r>
            <a:r>
              <a:rPr lang="zh-CN" altLang="en-US" dirty="0"/>
              <a:t>中完成特征的聚集，而不是整个点云中</a:t>
            </a:r>
            <a:endParaRPr lang="en-US" altLang="zh-CN" dirty="0"/>
          </a:p>
          <a:p>
            <a:pPr marL="228600" indent="-228600">
              <a:buFont typeface="+mj-lt"/>
              <a:buAutoNum type="arabicPeriod"/>
            </a:pPr>
            <a:r>
              <a:rPr lang="en-US" altLang="zh-CN" dirty="0" err="1"/>
              <a:t>yi</a:t>
            </a:r>
            <a:r>
              <a:rPr lang="en-US" altLang="zh-CN" dirty="0"/>
              <a:t> is the output feature. φ, ψ, and α are pointwise feature transformations, such as linear projections or MLPs. </a:t>
            </a:r>
          </a:p>
          <a:p>
            <a:pPr marL="228600" indent="-228600">
              <a:buFont typeface="+mj-lt"/>
              <a:buAutoNum type="arabicPeriod"/>
            </a:pPr>
            <a:r>
              <a:rPr lang="en-US" altLang="zh-CN" dirty="0"/>
              <a:t>δ is a position encoding function and ρ is a normalization function such as </a:t>
            </a:r>
            <a:r>
              <a:rPr lang="en-US" altLang="zh-CN" dirty="0" err="1"/>
              <a:t>softmax</a:t>
            </a:r>
            <a:r>
              <a:rPr lang="en-US" altLang="zh-CN" dirty="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t>使用减法计算对应关系，在权重和</a:t>
            </a:r>
            <a:r>
              <a:rPr lang="en-US" altLang="zh-CN" dirty="0"/>
              <a:t>value</a:t>
            </a:r>
            <a:r>
              <a:rPr lang="zh-CN" altLang="en-US" dirty="0"/>
              <a:t>部分都加上了位置偏移编码（</a:t>
            </a:r>
            <a:r>
              <a:rPr lang="en-US" altLang="zh-CN" dirty="0"/>
              <a:t>PCT</a:t>
            </a:r>
            <a:r>
              <a:rPr lang="zh-CN" altLang="en-US" dirty="0"/>
              <a:t>主要用更改权重归一化的方式，使用</a:t>
            </a:r>
            <a:r>
              <a:rPr lang="en-US" altLang="zh-CN" dirty="0"/>
              <a:t>offset-attention</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90C67994-E6D8-4BF4-9EBF-04AA14CA2F24}" type="slidenum">
              <a:rPr lang="en-US" smtClean="0"/>
              <a:pPr/>
              <a:t>15</a:t>
            </a:fld>
            <a:endParaRPr lang="en-US" dirty="0"/>
          </a:p>
        </p:txBody>
      </p:sp>
    </p:spTree>
    <p:extLst>
      <p:ext uri="{BB962C8B-B14F-4D97-AF65-F5344CB8AC3E}">
        <p14:creationId xmlns:p14="http://schemas.microsoft.com/office/powerpoint/2010/main" val="317648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采用</a:t>
            </a:r>
            <a:r>
              <a:rPr lang="en-US" altLang="zh-CN" dirty="0" err="1"/>
              <a:t>PointNet</a:t>
            </a:r>
            <a:r>
              <a:rPr lang="en-US" altLang="zh-CN" dirty="0"/>
              <a:t>++ </a:t>
            </a:r>
            <a:r>
              <a:rPr lang="zh-CN" altLang="en-US" dirty="0"/>
              <a:t>的分层架构对点云进行分类和切割，</a:t>
            </a:r>
            <a:r>
              <a:rPr lang="en-US" altLang="zh-CN" dirty="0"/>
              <a:t>MLP</a:t>
            </a:r>
            <a:r>
              <a:rPr lang="zh-CN" altLang="en-US" dirty="0"/>
              <a:t>被换成了局部</a:t>
            </a:r>
            <a:r>
              <a:rPr lang="en-US" altLang="zh-CN" dirty="0"/>
              <a:t>Transformer</a:t>
            </a:r>
            <a:r>
              <a:rPr lang="zh-CN" altLang="en-US" dirty="0"/>
              <a:t>模块</a:t>
            </a:r>
            <a:endParaRPr lang="en-US" altLang="zh-CN" dirty="0"/>
          </a:p>
          <a:p>
            <a:pPr marL="228600" indent="-228600">
              <a:buFont typeface="+mj-lt"/>
              <a:buAutoNum type="arabicPeriod"/>
            </a:pPr>
            <a:r>
              <a:rPr lang="zh-CN" altLang="en-US" dirty="0"/>
              <a:t>在每个下采样阶段，都使用</a:t>
            </a:r>
            <a:r>
              <a:rPr lang="en-US" altLang="zh-CN" dirty="0"/>
              <a:t>transformer</a:t>
            </a:r>
            <a:r>
              <a:rPr lang="zh-CN" altLang="en-US" dirty="0"/>
              <a:t>模块进行一次全局的特征提取。</a:t>
            </a:r>
            <a:endParaRPr lang="en-US" altLang="zh-CN" dirty="0"/>
          </a:p>
          <a:p>
            <a:pPr marL="228600" indent="-228600">
              <a:buFont typeface="+mj-lt"/>
              <a:buAutoNum type="arabicPeriod"/>
            </a:pPr>
            <a:r>
              <a:rPr lang="en-US" altLang="zh-CN" dirty="0"/>
              <a:t>PT</a:t>
            </a:r>
            <a:r>
              <a:rPr lang="zh-CN" altLang="en-US" dirty="0"/>
              <a:t>一共有五级对点集进行降采样（最远点采样</a:t>
            </a:r>
            <a:r>
              <a:rPr lang="en-US" altLang="zh-CN" dirty="0"/>
              <a:t>FPS</a:t>
            </a:r>
            <a:r>
              <a:rPr lang="zh-CN" altLang="en-US" dirty="0"/>
              <a:t>）</a:t>
            </a:r>
            <a:endParaRPr lang="en-US" altLang="zh-CN" dirty="0"/>
          </a:p>
          <a:p>
            <a:pPr marL="228600" indent="-228600">
              <a:buFont typeface="+mj-lt"/>
              <a:buAutoNum type="arabicPeriod"/>
            </a:pPr>
            <a:endParaRPr lang="en-US" altLang="zh-CN" dirty="0"/>
          </a:p>
          <a:p>
            <a:pPr marL="228600" indent="-228600">
              <a:buFont typeface="+mj-lt"/>
              <a:buAutoNum type="arabicPeriod"/>
            </a:pPr>
            <a:endParaRPr lang="en-US" altLang="zh-CN"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t>（和将单一权重配置到整个特征向量相比，向量</a:t>
            </a:r>
            <a:r>
              <a:rPr lang="en-US" altLang="zh-CN" dirty="0"/>
              <a:t>attention</a:t>
            </a:r>
            <a:r>
              <a:rPr lang="zh-CN" altLang="en-US" dirty="0"/>
              <a:t>支持逐通道的</a:t>
            </a:r>
            <a:r>
              <a:rPr lang="en-US" altLang="zh-CN" dirty="0"/>
              <a:t>attention</a:t>
            </a:r>
            <a:r>
              <a:rPr lang="zh-CN" altLang="en-US" dirty="0"/>
              <a:t>权重配置）</a:t>
            </a:r>
          </a:p>
          <a:p>
            <a:pPr marL="228600" indent="-228600">
              <a:buFont typeface="+mj-lt"/>
              <a:buAutoNum type="arabicPeriod"/>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90C67994-E6D8-4BF4-9EBF-04AA14CA2F24}" type="slidenum">
              <a:rPr lang="en-US" smtClean="0"/>
              <a:pPr/>
              <a:t>16</a:t>
            </a:fld>
            <a:endParaRPr lang="en-US" dirty="0"/>
          </a:p>
        </p:txBody>
      </p:sp>
    </p:spTree>
    <p:extLst>
      <p:ext uri="{BB962C8B-B14F-4D97-AF65-F5344CB8AC3E}">
        <p14:creationId xmlns:p14="http://schemas.microsoft.com/office/powerpoint/2010/main" val="4132497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首先通过</a:t>
            </a:r>
            <a:r>
              <a:rPr lang="en-US" altLang="zh-CN" dirty="0"/>
              <a:t>3D</a:t>
            </a:r>
            <a:r>
              <a:rPr lang="zh-CN" altLang="en-US" dirty="0"/>
              <a:t>体素化将点云分割成一组非交叠的立方窗口，在每个窗口执行局部</a:t>
            </a:r>
            <a:r>
              <a:rPr lang="en-US" altLang="zh-CN" dirty="0"/>
              <a:t>transformer</a:t>
            </a:r>
            <a:r>
              <a:rPr lang="zh-CN" altLang="en-US" dirty="0"/>
              <a:t>的操作。</a:t>
            </a:r>
            <a:endParaRPr lang="en-US" altLang="zh-CN" dirty="0"/>
          </a:p>
          <a:p>
            <a:pPr marL="228600" indent="-228600">
              <a:buFont typeface="+mj-lt"/>
              <a:buAutoNum type="arabicPeriod"/>
            </a:pPr>
            <a:r>
              <a:rPr lang="zh-CN" altLang="en-US" dirty="0"/>
              <a:t>在第一级执行一个</a:t>
            </a:r>
            <a:r>
              <a:rPr lang="en-US" altLang="zh-CN" dirty="0" err="1"/>
              <a:t>KPConv</a:t>
            </a:r>
            <a:r>
              <a:rPr lang="zh-CN" altLang="en-US" dirty="0"/>
              <a:t>嵌入来提取输入点云的局部几何信息</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t>输入点云首先进入点嵌入模块来聚合局部结构信息，在几个下采样层和</a:t>
            </a:r>
            <a:r>
              <a:rPr lang="en-US" altLang="zh-CN" dirty="0"/>
              <a:t>Transformer block</a:t>
            </a:r>
            <a:r>
              <a:rPr lang="zh-CN" altLang="en-US" dirty="0"/>
              <a:t>之后，特征被上采样用于语义分割</a:t>
            </a:r>
            <a:endParaRPr lang="en-US" altLang="zh-CN" dirty="0"/>
          </a:p>
          <a:p>
            <a:pPr marL="228600" indent="-228600">
              <a:buFont typeface="+mj-lt"/>
              <a:buAutoNum type="arabicPeriod"/>
            </a:pPr>
            <a:endParaRPr lang="en-US" altLang="zh-CN" dirty="0"/>
          </a:p>
          <a:p>
            <a:pPr marL="228600" indent="-228600">
              <a:buFont typeface="+mj-lt"/>
              <a:buAutoNum type="arabicPeriod"/>
            </a:pPr>
            <a:endParaRPr lang="en-US" altLang="zh-CN" dirty="0"/>
          </a:p>
        </p:txBody>
      </p:sp>
      <p:sp>
        <p:nvSpPr>
          <p:cNvPr id="4" name="灯片编号占位符 3"/>
          <p:cNvSpPr>
            <a:spLocks noGrp="1"/>
          </p:cNvSpPr>
          <p:nvPr>
            <p:ph type="sldNum" sz="quarter" idx="10"/>
          </p:nvPr>
        </p:nvSpPr>
        <p:spPr/>
        <p:txBody>
          <a:bodyPr/>
          <a:lstStyle/>
          <a:p>
            <a:fld id="{90C67994-E6D8-4BF4-9EBF-04AA14CA2F24}" type="slidenum">
              <a:rPr lang="en-US" smtClean="0"/>
              <a:pPr/>
              <a:t>17</a:t>
            </a:fld>
            <a:endParaRPr lang="en-US" dirty="0"/>
          </a:p>
        </p:txBody>
      </p:sp>
    </p:spTree>
    <p:extLst>
      <p:ext uri="{BB962C8B-B14F-4D97-AF65-F5344CB8AC3E}">
        <p14:creationId xmlns:p14="http://schemas.microsoft.com/office/powerpoint/2010/main" val="72259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Stratified </a:t>
            </a:r>
            <a:r>
              <a:rPr lang="zh-CN" altLang="en-US" dirty="0"/>
              <a:t>分层</a:t>
            </a:r>
            <a:r>
              <a:rPr lang="en-US" altLang="zh-CN" dirty="0"/>
              <a:t>Transformer</a:t>
            </a:r>
            <a:r>
              <a:rPr lang="zh-CN" altLang="en-US" dirty="0"/>
              <a:t>是一个编码解码结构，编码器包含多级，每级有两个连续的</a:t>
            </a:r>
            <a:r>
              <a:rPr lang="en-US" altLang="zh-CN" dirty="0"/>
              <a:t>Transformer</a:t>
            </a:r>
            <a:r>
              <a:rPr lang="zh-CN" altLang="en-US" dirty="0"/>
              <a:t>模块，前一个模块采用分层</a:t>
            </a:r>
            <a:r>
              <a:rPr lang="en-US" altLang="zh-CN" dirty="0"/>
              <a:t>Self-attention(SSA)</a:t>
            </a:r>
            <a:r>
              <a:rPr lang="zh-CN" altLang="en-US" dirty="0"/>
              <a:t>来捕获</a:t>
            </a:r>
            <a:endParaRPr lang="en-US" altLang="zh-CN" dirty="0"/>
          </a:p>
          <a:p>
            <a:pPr marL="228600" indent="-228600">
              <a:buFont typeface="+mj-lt"/>
              <a:buAutoNum type="arabicPeriod"/>
            </a:pPr>
            <a:r>
              <a:rPr lang="zh-CN" altLang="en-US" dirty="0"/>
              <a:t>不像全局的</a:t>
            </a:r>
            <a:r>
              <a:rPr lang="en-US" altLang="zh-CN" dirty="0"/>
              <a:t>Self-attention</a:t>
            </a:r>
            <a:r>
              <a:rPr lang="zh-CN" altLang="en-US" dirty="0"/>
              <a:t>，每个</a:t>
            </a:r>
            <a:r>
              <a:rPr lang="en-US" altLang="zh-CN" dirty="0"/>
              <a:t>query</a:t>
            </a:r>
            <a:r>
              <a:rPr lang="zh-CN" altLang="en-US" dirty="0"/>
              <a:t>点只需要考虑相同窗口的邻居，在每个窗口独立执行多头自注意力</a:t>
            </a:r>
            <a:endParaRPr lang="en-US" altLang="zh-CN" dirty="0"/>
          </a:p>
        </p:txBody>
      </p:sp>
      <p:sp>
        <p:nvSpPr>
          <p:cNvPr id="4" name="灯片编号占位符 3"/>
          <p:cNvSpPr>
            <a:spLocks noGrp="1"/>
          </p:cNvSpPr>
          <p:nvPr>
            <p:ph type="sldNum" sz="quarter" idx="10"/>
          </p:nvPr>
        </p:nvSpPr>
        <p:spPr/>
        <p:txBody>
          <a:bodyPr/>
          <a:lstStyle/>
          <a:p>
            <a:fld id="{90C67994-E6D8-4BF4-9EBF-04AA14CA2F24}" type="slidenum">
              <a:rPr lang="en-US" smtClean="0"/>
              <a:pPr/>
              <a:t>18</a:t>
            </a:fld>
            <a:endParaRPr lang="en-US" dirty="0"/>
          </a:p>
        </p:txBody>
      </p:sp>
    </p:spTree>
    <p:extLst>
      <p:ext uri="{BB962C8B-B14F-4D97-AF65-F5344CB8AC3E}">
        <p14:creationId xmlns:p14="http://schemas.microsoft.com/office/powerpoint/2010/main" val="2929013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具体来看一下</a:t>
            </a:r>
            <a:r>
              <a:rPr lang="en-US" altLang="zh-CN" dirty="0"/>
              <a:t>Stratified Key</a:t>
            </a:r>
            <a:r>
              <a:rPr lang="zh-CN" altLang="en-US" dirty="0"/>
              <a:t>采样的策略</a:t>
            </a:r>
            <a:endParaRPr lang="en-US" altLang="zh-CN" dirty="0"/>
          </a:p>
          <a:p>
            <a:pPr marL="228600" indent="-228600">
              <a:buFont typeface="+mj-lt"/>
              <a:buAutoNum type="arabicPeriod"/>
            </a:pPr>
            <a:r>
              <a:rPr lang="zh-CN" altLang="en-US" dirty="0"/>
              <a:t>感受野：</a:t>
            </a:r>
            <a:r>
              <a:rPr lang="zh-CN" altLang="en-US" b="0" i="0" dirty="0">
                <a:solidFill>
                  <a:srgbClr val="121212"/>
                </a:solidFill>
                <a:effectLst/>
                <a:latin typeface="-apple-system"/>
              </a:rPr>
              <a:t>特征图上的某个点能看到的输入图像的区域</a:t>
            </a:r>
            <a:endParaRPr lang="en-US" altLang="zh-CN" dirty="0"/>
          </a:p>
        </p:txBody>
      </p:sp>
      <p:sp>
        <p:nvSpPr>
          <p:cNvPr id="4" name="灯片编号占位符 3"/>
          <p:cNvSpPr>
            <a:spLocks noGrp="1"/>
          </p:cNvSpPr>
          <p:nvPr>
            <p:ph type="sldNum" sz="quarter" idx="10"/>
          </p:nvPr>
        </p:nvSpPr>
        <p:spPr/>
        <p:txBody>
          <a:bodyPr/>
          <a:lstStyle/>
          <a:p>
            <a:fld id="{90C67994-E6D8-4BF4-9EBF-04AA14CA2F24}" type="slidenum">
              <a:rPr lang="en-US" smtClean="0"/>
              <a:pPr/>
              <a:t>19</a:t>
            </a:fld>
            <a:endParaRPr lang="en-US" dirty="0"/>
          </a:p>
        </p:txBody>
      </p:sp>
    </p:spTree>
    <p:extLst>
      <p:ext uri="{BB962C8B-B14F-4D97-AF65-F5344CB8AC3E}">
        <p14:creationId xmlns:p14="http://schemas.microsoft.com/office/powerpoint/2010/main" val="3435170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逐点：计算输入点的相似度</a:t>
            </a:r>
            <a:endParaRPr lang="en-US" altLang="zh-CN" dirty="0"/>
          </a:p>
          <a:p>
            <a:pPr marL="228600" indent="-228600">
              <a:buFont typeface="+mj-lt"/>
              <a:buAutoNum type="arabicPeriod"/>
            </a:pPr>
            <a:r>
              <a:rPr lang="zh-CN" altLang="en-US" dirty="0"/>
              <a:t>逐通道：逐通道</a:t>
            </a:r>
            <a:r>
              <a:rPr lang="en-US" altLang="zh-CN" dirty="0" err="1"/>
              <a:t>Ck</a:t>
            </a:r>
            <a:r>
              <a:rPr lang="en-US" altLang="zh-CN" dirty="0"/>
              <a:t>(key </a:t>
            </a:r>
            <a:r>
              <a:rPr lang="zh-CN" altLang="en-US" dirty="0"/>
              <a:t>的通道</a:t>
            </a:r>
            <a:r>
              <a:rPr lang="en-US" altLang="zh-CN" dirty="0"/>
              <a:t>)</a:t>
            </a:r>
            <a:r>
              <a:rPr lang="zh-CN" altLang="en-US" dirty="0"/>
              <a:t>分配</a:t>
            </a:r>
            <a:r>
              <a:rPr lang="en-US" altLang="zh-CN" dirty="0"/>
              <a:t>attention</a:t>
            </a:r>
            <a:r>
              <a:rPr lang="zh-CN" altLang="en-US" dirty="0"/>
              <a:t>权重</a:t>
            </a:r>
          </a:p>
        </p:txBody>
      </p:sp>
      <p:sp>
        <p:nvSpPr>
          <p:cNvPr id="4" name="灯片编号占位符 3"/>
          <p:cNvSpPr>
            <a:spLocks noGrp="1"/>
          </p:cNvSpPr>
          <p:nvPr>
            <p:ph type="sldNum" sz="quarter" idx="5"/>
          </p:nvPr>
        </p:nvSpPr>
        <p:spPr/>
        <p:txBody>
          <a:bodyPr/>
          <a:lstStyle/>
          <a:p>
            <a:fld id="{90C67994-E6D8-4BF4-9EBF-04AA14CA2F24}" type="slidenum">
              <a:rPr lang="en-US" smtClean="0"/>
              <a:pPr/>
              <a:t>20</a:t>
            </a:fld>
            <a:endParaRPr lang="en-US" dirty="0"/>
          </a:p>
        </p:txBody>
      </p:sp>
    </p:spTree>
    <p:extLst>
      <p:ext uri="{BB962C8B-B14F-4D97-AF65-F5344CB8AC3E}">
        <p14:creationId xmlns:p14="http://schemas.microsoft.com/office/powerpoint/2010/main" val="266946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0C67994-E6D8-4BF4-9EBF-04AA14CA2F24}" type="slidenum">
              <a:rPr lang="en-US" smtClean="0"/>
              <a:pPr/>
              <a:t>3</a:t>
            </a:fld>
            <a:endParaRPr lang="en-US" dirty="0"/>
          </a:p>
        </p:txBody>
      </p:sp>
    </p:spTree>
    <p:extLst>
      <p:ext uri="{BB962C8B-B14F-4D97-AF65-F5344CB8AC3E}">
        <p14:creationId xmlns:p14="http://schemas.microsoft.com/office/powerpoint/2010/main" val="2652013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线性投影或</a:t>
            </a:r>
            <a:r>
              <a:rPr lang="en-US" altLang="zh-CN" dirty="0"/>
              <a:t>MLP</a:t>
            </a:r>
            <a:r>
              <a:rPr lang="zh-CN" altLang="en-US" dirty="0"/>
              <a:t>过程</a:t>
            </a:r>
            <a:endParaRPr lang="en-US" altLang="zh-CN" dirty="0"/>
          </a:p>
        </p:txBody>
      </p:sp>
      <p:sp>
        <p:nvSpPr>
          <p:cNvPr id="4" name="灯片编号占位符 3"/>
          <p:cNvSpPr>
            <a:spLocks noGrp="1"/>
          </p:cNvSpPr>
          <p:nvPr>
            <p:ph type="sldNum" sz="quarter" idx="10"/>
          </p:nvPr>
        </p:nvSpPr>
        <p:spPr/>
        <p:txBody>
          <a:bodyPr/>
          <a:lstStyle/>
          <a:p>
            <a:fld id="{90C67994-E6D8-4BF4-9EBF-04AA14CA2F24}" type="slidenum">
              <a:rPr lang="en-US" smtClean="0"/>
              <a:pPr/>
              <a:t>21</a:t>
            </a:fld>
            <a:endParaRPr lang="en-US" dirty="0"/>
          </a:p>
        </p:txBody>
      </p:sp>
    </p:spTree>
    <p:extLst>
      <p:ext uri="{BB962C8B-B14F-4D97-AF65-F5344CB8AC3E}">
        <p14:creationId xmlns:p14="http://schemas.microsoft.com/office/powerpoint/2010/main" val="158601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点云</a:t>
            </a:r>
            <a:r>
              <a:rPr lang="en-US" altLang="zh-CN" dirty="0"/>
              <a:t>P</a:t>
            </a:r>
            <a:r>
              <a:rPr lang="zh-CN" altLang="en-US" dirty="0"/>
              <a:t>共有</a:t>
            </a:r>
            <a:r>
              <a:rPr lang="en-US" altLang="zh-CN" dirty="0"/>
              <a:t>N</a:t>
            </a:r>
            <a:r>
              <a:rPr lang="zh-CN" altLang="en-US" dirty="0"/>
              <a:t>个点，每个都含有</a:t>
            </a:r>
            <a:r>
              <a:rPr lang="en-US" altLang="zh-CN" dirty="0"/>
              <a:t>d</a:t>
            </a:r>
            <a:r>
              <a:rPr lang="zh-CN" altLang="en-US" dirty="0"/>
              <a:t>个维度的特征描述</a:t>
            </a:r>
            <a:endParaRPr lang="en-US" altLang="zh-CN" dirty="0"/>
          </a:p>
          <a:p>
            <a:pPr marL="228600" indent="-228600">
              <a:buFont typeface="+mj-lt"/>
              <a:buAutoNum type="arabicPeriod"/>
            </a:pPr>
            <a:r>
              <a:rPr lang="zh-CN" altLang="en-US" dirty="0"/>
              <a:t>嵌入的特征有</a:t>
            </a:r>
            <a:r>
              <a:rPr lang="en-US" altLang="zh-CN" dirty="0"/>
              <a:t>de</a:t>
            </a:r>
            <a:r>
              <a:rPr lang="zh-CN" altLang="en-US" dirty="0"/>
              <a:t>个维度，首先通过</a:t>
            </a:r>
            <a:r>
              <a:rPr lang="en-US" altLang="zh-CN" dirty="0"/>
              <a:t>Input Embedding</a:t>
            </a:r>
            <a:r>
              <a:rPr lang="zh-CN" altLang="en-US" dirty="0"/>
              <a:t>进行学习</a:t>
            </a:r>
            <a:endParaRPr lang="en-US" altLang="zh-CN" dirty="0"/>
          </a:p>
          <a:p>
            <a:pPr marL="228600" indent="-228600">
              <a:buFont typeface="+mj-lt"/>
              <a:buAutoNum type="arabicPeriod"/>
            </a:pPr>
            <a:r>
              <a:rPr lang="zh-CN" altLang="en-US" dirty="0"/>
              <a:t>最后通过将每个</a:t>
            </a:r>
            <a:r>
              <a:rPr lang="en-US" altLang="zh-CN" dirty="0"/>
              <a:t>attention</a:t>
            </a:r>
            <a:r>
              <a:rPr lang="zh-CN" altLang="en-US" dirty="0"/>
              <a:t>层的输出连接起来，形成</a:t>
            </a:r>
            <a:r>
              <a:rPr lang="en-US" altLang="zh-CN" dirty="0"/>
              <a:t>do</a:t>
            </a:r>
            <a:r>
              <a:rPr lang="zh-CN" altLang="en-US" dirty="0"/>
              <a:t>维的特征表述</a:t>
            </a:r>
            <a:r>
              <a:rPr lang="en-US" altLang="zh-CN" dirty="0" err="1"/>
              <a:t>Fo</a:t>
            </a:r>
            <a:r>
              <a:rPr lang="zh-CN" altLang="en-US" dirty="0"/>
              <a:t>（</a:t>
            </a:r>
            <a:r>
              <a:rPr lang="en-US" altLang="zh-CN" dirty="0"/>
              <a:t>Wo</a:t>
            </a:r>
            <a:r>
              <a:rPr lang="zh-CN" altLang="en-US" dirty="0"/>
              <a:t>是线性层的权重）</a:t>
            </a:r>
          </a:p>
        </p:txBody>
      </p:sp>
      <p:sp>
        <p:nvSpPr>
          <p:cNvPr id="4" name="灯片编号占位符 3"/>
          <p:cNvSpPr>
            <a:spLocks noGrp="1"/>
          </p:cNvSpPr>
          <p:nvPr>
            <p:ph type="sldNum" sz="quarter" idx="10"/>
          </p:nvPr>
        </p:nvSpPr>
        <p:spPr/>
        <p:txBody>
          <a:bodyPr/>
          <a:lstStyle/>
          <a:p>
            <a:fld id="{90C67994-E6D8-4BF4-9EBF-04AA14CA2F24}" type="slidenum">
              <a:rPr lang="en-US" smtClean="0"/>
              <a:pPr/>
              <a:t>22</a:t>
            </a:fld>
            <a:endParaRPr lang="en-US" dirty="0"/>
          </a:p>
        </p:txBody>
      </p:sp>
    </p:spTree>
    <p:extLst>
      <p:ext uri="{BB962C8B-B14F-4D97-AF65-F5344CB8AC3E}">
        <p14:creationId xmlns:p14="http://schemas.microsoft.com/office/powerpoint/2010/main" val="278064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逐通道匹配</a:t>
            </a:r>
            <a:r>
              <a:rPr lang="en-US" altLang="zh-CN" dirty="0"/>
              <a:t>attention</a:t>
            </a:r>
            <a:r>
              <a:rPr lang="zh-CN" altLang="en-US" dirty="0"/>
              <a:t>模块</a:t>
            </a:r>
            <a:endParaRPr lang="en-US" altLang="zh-CN" dirty="0"/>
          </a:p>
          <a:p>
            <a:pPr marL="228600" indent="-228600">
              <a:buFont typeface="+mj-lt"/>
              <a:buAutoNum type="arabicPeriod"/>
            </a:pPr>
            <a:r>
              <a:rPr lang="en-US" altLang="zh-CN" dirty="0"/>
              <a:t>CAA</a:t>
            </a:r>
            <a:r>
              <a:rPr lang="zh-CN" altLang="en-US" dirty="0"/>
              <a:t>包含两个模块：</a:t>
            </a:r>
            <a:endParaRPr lang="en-US" altLang="zh-CN" dirty="0"/>
          </a:p>
          <a:p>
            <a:pPr marL="228600" indent="-228600">
              <a:buFont typeface="+mj-lt"/>
              <a:buAutoNum type="arabicPeriod"/>
            </a:pPr>
            <a:r>
              <a:rPr lang="zh-CN" altLang="en-US" dirty="0"/>
              <a:t>紧凑逐通道比较器模块：</a:t>
            </a:r>
            <a:r>
              <a:rPr lang="en-US" altLang="zh-CN" dirty="0"/>
              <a:t>CCC</a:t>
            </a:r>
            <a:r>
              <a:rPr lang="zh-CN" altLang="en-US" dirty="0"/>
              <a:t>在通道空间生成相似度矩阵</a:t>
            </a:r>
            <a:endParaRPr lang="en-US" altLang="zh-CN" dirty="0"/>
          </a:p>
          <a:p>
            <a:pPr marL="228600" indent="-228600">
              <a:buFont typeface="+mj-lt"/>
              <a:buAutoNum type="arabicPeriod"/>
            </a:pPr>
            <a:r>
              <a:rPr lang="zh-CN" altLang="en-US" dirty="0"/>
              <a:t>通道匹配预测模块：</a:t>
            </a:r>
            <a:r>
              <a:rPr lang="en-US" altLang="zh-CN" dirty="0"/>
              <a:t>CAE</a:t>
            </a:r>
            <a:r>
              <a:rPr lang="zh-CN" altLang="en-US" dirty="0"/>
              <a:t>进而计算一个匹配度矩阵，注意力越高代表两个通道的相似度越低</a:t>
            </a:r>
            <a:endParaRPr lang="en-US" altLang="zh-CN" dirty="0"/>
          </a:p>
          <a:p>
            <a:pPr marL="228600" indent="-228600">
              <a:buFont typeface="+mj-lt"/>
              <a:buAutoNum type="arabicPeriod"/>
            </a:pPr>
            <a:r>
              <a:rPr lang="zh-CN" altLang="en-US" dirty="0"/>
              <a:t>这个操作可以提高注意力权重，避免聚集相似或冗余的信息，这样每个输出特征的通道都和较远点有足够的交互，被证明对最终结果有好处</a:t>
            </a:r>
          </a:p>
        </p:txBody>
      </p:sp>
      <p:sp>
        <p:nvSpPr>
          <p:cNvPr id="4" name="灯片编号占位符 3"/>
          <p:cNvSpPr>
            <a:spLocks noGrp="1"/>
          </p:cNvSpPr>
          <p:nvPr>
            <p:ph type="sldNum" sz="quarter" idx="10"/>
          </p:nvPr>
        </p:nvSpPr>
        <p:spPr/>
        <p:txBody>
          <a:bodyPr/>
          <a:lstStyle/>
          <a:p>
            <a:fld id="{90C67994-E6D8-4BF4-9EBF-04AA14CA2F24}" type="slidenum">
              <a:rPr lang="en-US" smtClean="0"/>
              <a:pPr/>
              <a:t>23</a:t>
            </a:fld>
            <a:endParaRPr lang="en-US" dirty="0"/>
          </a:p>
        </p:txBody>
      </p:sp>
    </p:spTree>
    <p:extLst>
      <p:ext uri="{BB962C8B-B14F-4D97-AF65-F5344CB8AC3E}">
        <p14:creationId xmlns:p14="http://schemas.microsoft.com/office/powerpoint/2010/main" val="1133854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3D</a:t>
            </a:r>
            <a:r>
              <a:rPr lang="zh-CN" altLang="en-US" dirty="0"/>
              <a:t>点云一般都是非结构化的，杂乱无章，不能直接被传统卷积操作处理。然而却可以很容易地转化成</a:t>
            </a:r>
            <a:r>
              <a:rPr lang="en-US" altLang="zh-CN" dirty="0"/>
              <a:t>3D</a:t>
            </a:r>
            <a:r>
              <a:rPr lang="zh-CN" altLang="en-US" dirty="0"/>
              <a:t>体素，像图片一样结构化。</a:t>
            </a:r>
            <a:endParaRPr lang="en-US" altLang="zh-CN" dirty="0"/>
          </a:p>
          <a:p>
            <a:pPr marL="228600" indent="-228600">
              <a:buFont typeface="+mj-lt"/>
              <a:buAutoNum type="arabicPeriod"/>
            </a:pPr>
            <a:r>
              <a:rPr lang="zh-CN" altLang="en-US" dirty="0"/>
              <a:t>体素化的模型一般将</a:t>
            </a:r>
            <a:r>
              <a:rPr lang="zh-CN" altLang="en-US" b="1" dirty="0"/>
              <a:t>点云栅格化到规则网络</a:t>
            </a:r>
            <a:r>
              <a:rPr lang="zh-CN" altLang="en-US" dirty="0"/>
              <a:t>上，然后利用</a:t>
            </a:r>
            <a:r>
              <a:rPr lang="en-US" altLang="zh-CN" dirty="0"/>
              <a:t>3D</a:t>
            </a:r>
            <a:r>
              <a:rPr lang="zh-CN" altLang="en-US" dirty="0"/>
              <a:t>卷积用于特征学习，这些模型有高能效的计算能力，但是在</a:t>
            </a:r>
            <a:r>
              <a:rPr lang="zh-CN" altLang="en-US" b="1" dirty="0"/>
              <a:t>细粒度精度</a:t>
            </a:r>
            <a:r>
              <a:rPr lang="zh-CN" altLang="en-US" dirty="0"/>
              <a:t>上不可避免的</a:t>
            </a:r>
            <a:r>
              <a:rPr lang="zh-CN" altLang="en-US" b="1" dirty="0"/>
              <a:t>有信息损失</a:t>
            </a:r>
            <a:endParaRPr lang="en-US" altLang="zh-CN" b="1" dirty="0"/>
          </a:p>
          <a:p>
            <a:pPr marL="228600" indent="-228600">
              <a:buFont typeface="+mj-lt"/>
              <a:buAutoNum type="arabicPeriod"/>
            </a:pPr>
            <a:r>
              <a:rPr lang="zh-CN" altLang="en-US" dirty="0"/>
              <a:t>而基于点的模型虽然可以保持点位置的准确性，但是通常计算密集</a:t>
            </a:r>
            <a:endParaRPr lang="en-US" altLang="zh-CN" dirty="0"/>
          </a:p>
          <a:p>
            <a:pPr marL="228600" indent="-228600">
              <a:buFont typeface="+mj-lt"/>
              <a:buAutoNum type="arabicPeriod"/>
            </a:pPr>
            <a:r>
              <a:rPr lang="zh-CN" altLang="en-US" dirty="0"/>
              <a:t>分为规模不变型和多规模型（如前面提到的</a:t>
            </a:r>
            <a:r>
              <a:rPr lang="en-US" altLang="zh-CN" dirty="0"/>
              <a:t>PT</a:t>
            </a:r>
            <a:r>
              <a:rPr lang="zh-CN" altLang="en-US" dirty="0"/>
              <a:t>）</a:t>
            </a:r>
          </a:p>
        </p:txBody>
      </p:sp>
      <p:sp>
        <p:nvSpPr>
          <p:cNvPr id="4" name="灯片编号占位符 3"/>
          <p:cNvSpPr>
            <a:spLocks noGrp="1"/>
          </p:cNvSpPr>
          <p:nvPr>
            <p:ph type="sldNum" sz="quarter" idx="10"/>
          </p:nvPr>
        </p:nvSpPr>
        <p:spPr/>
        <p:txBody>
          <a:bodyPr/>
          <a:lstStyle/>
          <a:p>
            <a:fld id="{90C67994-E6D8-4BF4-9EBF-04AA14CA2F24}" type="slidenum">
              <a:rPr lang="en-US" smtClean="0"/>
              <a:pPr/>
              <a:t>24</a:t>
            </a:fld>
            <a:endParaRPr lang="en-US" dirty="0"/>
          </a:p>
        </p:txBody>
      </p:sp>
    </p:spTree>
    <p:extLst>
      <p:ext uri="{BB962C8B-B14F-4D97-AF65-F5344CB8AC3E}">
        <p14:creationId xmlns:p14="http://schemas.microsoft.com/office/powerpoint/2010/main" val="91070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有文章提出基于体素的用于</a:t>
            </a:r>
            <a:r>
              <a:rPr lang="en-US" altLang="zh-CN" dirty="0"/>
              <a:t>3D</a:t>
            </a:r>
            <a:r>
              <a:rPr lang="zh-CN" altLang="en-US" dirty="0"/>
              <a:t>目标识别的</a:t>
            </a:r>
            <a:r>
              <a:rPr lang="en-US" altLang="zh-CN" dirty="0"/>
              <a:t>Transformer-</a:t>
            </a:r>
            <a:r>
              <a:rPr lang="en-US" altLang="zh-CN" dirty="0" err="1"/>
              <a:t>VoTr</a:t>
            </a:r>
            <a:endParaRPr lang="en-US" altLang="zh-CN" dirty="0"/>
          </a:p>
          <a:p>
            <a:pPr marL="228600" indent="-228600">
              <a:buFont typeface="+mj-lt"/>
              <a:buAutoNum type="arabicPeriod"/>
            </a:pPr>
            <a:endParaRPr lang="en-US" altLang="zh-CN" dirty="0"/>
          </a:p>
          <a:p>
            <a:pPr marL="228600" indent="-228600">
              <a:buFont typeface="+mj-lt"/>
              <a:buAutoNum type="arabicPeriod"/>
            </a:pPr>
            <a:r>
              <a:rPr lang="zh-CN" altLang="en-US" dirty="0"/>
              <a:t>对于子流形体素化模块，从非空的体素中提取特征（执行多头注意力机制）</a:t>
            </a:r>
            <a:endParaRPr lang="en-US" altLang="zh-CN" dirty="0"/>
          </a:p>
          <a:p>
            <a:pPr marL="228600" indent="-228600">
              <a:buFont typeface="+mj-lt"/>
              <a:buAutoNum type="arabicPeriod"/>
            </a:pPr>
            <a:r>
              <a:rPr lang="zh-CN" altLang="en-US" dirty="0"/>
              <a:t>稀疏体素化模块从空的体素中提取特征</a:t>
            </a:r>
            <a:endParaRPr lang="en-US" altLang="zh-CN" dirty="0"/>
          </a:p>
          <a:p>
            <a:pPr marL="228600" indent="-228600">
              <a:buFont typeface="+mj-lt"/>
              <a:buAutoNum type="arabicPeriod"/>
            </a:pPr>
            <a:r>
              <a:rPr lang="en-US" altLang="zh-CN" dirty="0"/>
              <a:t>Local Attention focuses on the neighboring region to preserve detailed information. </a:t>
            </a:r>
          </a:p>
          <a:p>
            <a:pPr marL="228600" indent="-228600">
              <a:buFont typeface="+mj-lt"/>
              <a:buAutoNum type="arabicPeriod"/>
            </a:pPr>
            <a:r>
              <a:rPr lang="en-US" altLang="zh-CN" dirty="0"/>
              <a:t>Dilated Attention obtains a large attention range with only a few attending voxels</a:t>
            </a:r>
            <a:r>
              <a:rPr lang="zh-CN" altLang="en-US" dirty="0"/>
              <a:t>。</a:t>
            </a:r>
          </a:p>
        </p:txBody>
      </p:sp>
      <p:sp>
        <p:nvSpPr>
          <p:cNvPr id="4" name="灯片编号占位符 3"/>
          <p:cNvSpPr>
            <a:spLocks noGrp="1"/>
          </p:cNvSpPr>
          <p:nvPr>
            <p:ph type="sldNum" sz="quarter" idx="10"/>
          </p:nvPr>
        </p:nvSpPr>
        <p:spPr/>
        <p:txBody>
          <a:bodyPr/>
          <a:lstStyle/>
          <a:p>
            <a:fld id="{90C67994-E6D8-4BF4-9EBF-04AA14CA2F24}" type="slidenum">
              <a:rPr lang="en-US" smtClean="0"/>
              <a:pPr/>
              <a:t>25</a:t>
            </a:fld>
            <a:endParaRPr lang="en-US" dirty="0"/>
          </a:p>
        </p:txBody>
      </p:sp>
    </p:spTree>
    <p:extLst>
      <p:ext uri="{BB962C8B-B14F-4D97-AF65-F5344CB8AC3E}">
        <p14:creationId xmlns:p14="http://schemas.microsoft.com/office/powerpoint/2010/main" val="275562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a:t>Uniform-scale architectures usually keep the scale of the point features constant during data processing. The number of output features of each module is consistent with the number of input features.</a:t>
            </a:r>
          </a:p>
          <a:p>
            <a:pPr marL="228600" indent="-228600">
              <a:buFont typeface="+mj-lt"/>
              <a:buAutoNum type="arabicPeriod"/>
            </a:pPr>
            <a:r>
              <a:rPr lang="en-US" altLang="zh-CN" dirty="0"/>
              <a:t>Hierarchical </a:t>
            </a:r>
            <a:r>
              <a:rPr lang="zh-CN" altLang="en-US" dirty="0"/>
              <a:t>分层的</a:t>
            </a:r>
            <a:endParaRPr lang="en-US" altLang="zh-CN" dirty="0"/>
          </a:p>
          <a:p>
            <a:pPr marL="228600" indent="-228600">
              <a:buFont typeface="+mj-lt"/>
              <a:buAutoNum type="arabicPeriod"/>
            </a:pPr>
            <a:r>
              <a:rPr lang="en-US" altLang="zh-CN" dirty="0"/>
              <a:t>Facilitate </a:t>
            </a:r>
            <a:r>
              <a:rPr lang="zh-CN" altLang="en-US" dirty="0"/>
              <a:t>促进</a:t>
            </a:r>
          </a:p>
        </p:txBody>
      </p:sp>
      <p:sp>
        <p:nvSpPr>
          <p:cNvPr id="4" name="灯片编号占位符 3"/>
          <p:cNvSpPr>
            <a:spLocks noGrp="1"/>
          </p:cNvSpPr>
          <p:nvPr>
            <p:ph type="sldNum" sz="quarter" idx="10"/>
          </p:nvPr>
        </p:nvSpPr>
        <p:spPr/>
        <p:txBody>
          <a:bodyPr/>
          <a:lstStyle/>
          <a:p>
            <a:fld id="{90C67994-E6D8-4BF4-9EBF-04AA14CA2F24}" type="slidenum">
              <a:rPr lang="en-US" smtClean="0"/>
              <a:pPr/>
              <a:t>26</a:t>
            </a:fld>
            <a:endParaRPr lang="en-US" dirty="0"/>
          </a:p>
        </p:txBody>
      </p:sp>
    </p:spTree>
    <p:extLst>
      <p:ext uri="{BB962C8B-B14F-4D97-AF65-F5344CB8AC3E}">
        <p14:creationId xmlns:p14="http://schemas.microsoft.com/office/powerpoint/2010/main" val="3618032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连续点采样</a:t>
            </a:r>
            <a:endParaRPr lang="en-US" altLang="zh-CN" dirty="0"/>
          </a:p>
          <a:p>
            <a:pPr marL="228600" indent="-228600">
              <a:buFont typeface="+mj-lt"/>
              <a:buAutoNum type="arabicPeriod"/>
            </a:pPr>
            <a:r>
              <a:rPr lang="zh-CN" altLang="en-US" dirty="0"/>
              <a:t>开创性的将多维度结构引入到纯</a:t>
            </a:r>
            <a:r>
              <a:rPr lang="en-US" altLang="zh-CN" dirty="0"/>
              <a:t>Transformer</a:t>
            </a:r>
            <a:r>
              <a:rPr lang="zh-CN" altLang="en-US" dirty="0"/>
              <a:t>网络中，可以应用在连续下采样点集中（减少点集的基数）</a:t>
            </a:r>
            <a:endParaRPr lang="en-US" altLang="zh-CN" dirty="0"/>
          </a:p>
          <a:p>
            <a:pPr marL="228600" indent="-228600">
              <a:buFont typeface="+mj-lt"/>
              <a:buAutoNum type="arabicPeriod"/>
            </a:pPr>
            <a:r>
              <a:rPr lang="zh-CN" altLang="en-US" dirty="0"/>
              <a:t>采样点可以减少参数来加速计算</a:t>
            </a:r>
            <a:endParaRPr lang="en-US" altLang="zh-CN" dirty="0"/>
          </a:p>
          <a:p>
            <a:pPr marL="228600" indent="-228600">
              <a:buFont typeface="+mj-lt"/>
              <a:buAutoNum type="arabicPeriod"/>
            </a:pPr>
            <a:r>
              <a:rPr lang="zh-CN" altLang="en-US" dirty="0"/>
              <a:t>对细粒度的语义感知有好处</a:t>
            </a:r>
            <a:endParaRPr lang="en-US" altLang="zh-CN" dirty="0"/>
          </a:p>
          <a:p>
            <a:pPr marL="228600" indent="-228600">
              <a:buFont typeface="+mj-lt"/>
              <a:buAutoNum type="arabicPeriod"/>
            </a:pPr>
            <a:r>
              <a:rPr lang="zh-CN" altLang="en-US" dirty="0"/>
              <a:t>最后在逐点的特征上采用了一个全局平均池化来获得整个点集的全局特征向量用于分类任务</a:t>
            </a:r>
          </a:p>
        </p:txBody>
      </p:sp>
      <p:sp>
        <p:nvSpPr>
          <p:cNvPr id="4" name="灯片编号占位符 3"/>
          <p:cNvSpPr>
            <a:spLocks noGrp="1"/>
          </p:cNvSpPr>
          <p:nvPr>
            <p:ph type="sldNum" sz="quarter" idx="10"/>
          </p:nvPr>
        </p:nvSpPr>
        <p:spPr/>
        <p:txBody>
          <a:bodyPr/>
          <a:lstStyle/>
          <a:p>
            <a:fld id="{90C67994-E6D8-4BF4-9EBF-04AA14CA2F24}" type="slidenum">
              <a:rPr lang="en-US" smtClean="0"/>
              <a:pPr/>
              <a:t>27</a:t>
            </a:fld>
            <a:endParaRPr lang="en-US" dirty="0"/>
          </a:p>
        </p:txBody>
      </p:sp>
    </p:spTree>
    <p:extLst>
      <p:ext uri="{BB962C8B-B14F-4D97-AF65-F5344CB8AC3E}">
        <p14:creationId xmlns:p14="http://schemas.microsoft.com/office/powerpoint/2010/main" val="3854568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我总结了一下各个点云</a:t>
            </a:r>
            <a:r>
              <a:rPr lang="en-US" altLang="zh-CN" dirty="0"/>
              <a:t>Transformer</a:t>
            </a:r>
            <a:r>
              <a:rPr lang="zh-CN" altLang="en-US" dirty="0"/>
              <a:t>的性能，在</a:t>
            </a:r>
            <a:r>
              <a:rPr lang="en-US" altLang="zh-CN" dirty="0"/>
              <a:t>S3DIS</a:t>
            </a:r>
            <a:r>
              <a:rPr lang="zh-CN" altLang="en-US" dirty="0"/>
              <a:t>语义分割数据集的准确率和平均交并比</a:t>
            </a:r>
            <a:r>
              <a:rPr lang="en-US" altLang="zh-CN" dirty="0" err="1"/>
              <a:t>mIoU</a:t>
            </a:r>
            <a:r>
              <a:rPr lang="zh-CN" altLang="en-US" dirty="0"/>
              <a:t>参数上，</a:t>
            </a:r>
            <a:r>
              <a:rPr lang="en-US" altLang="zh-CN" dirty="0" err="1"/>
              <a:t>PointNeXt</a:t>
            </a:r>
            <a:r>
              <a:rPr lang="zh-CN" altLang="en-US" dirty="0"/>
              <a:t>和 </a:t>
            </a:r>
            <a:r>
              <a:rPr lang="en-US" altLang="zh-CN" dirty="0"/>
              <a:t>Stratified Transformer</a:t>
            </a:r>
            <a:r>
              <a:rPr lang="zh-CN" altLang="en-US" dirty="0"/>
              <a:t>的表现最好，在</a:t>
            </a:r>
            <a:r>
              <a:rPr lang="en-US" altLang="zh-CN" dirty="0"/>
              <a:t>Modelnet40</a:t>
            </a:r>
            <a:r>
              <a:rPr lang="zh-CN" altLang="en-US" dirty="0"/>
              <a:t>数据集中，</a:t>
            </a:r>
            <a:r>
              <a:rPr lang="en-US" altLang="zh-CN" dirty="0"/>
              <a:t>Point-BERT</a:t>
            </a:r>
            <a:r>
              <a:rPr lang="zh-CN" altLang="en-US" dirty="0"/>
              <a:t>的准确率最高，而</a:t>
            </a:r>
            <a:r>
              <a:rPr lang="en-US" altLang="zh-CN" dirty="0"/>
              <a:t>Patch Transformer</a:t>
            </a:r>
            <a:r>
              <a:rPr lang="zh-CN" altLang="en-US" dirty="0"/>
              <a:t>的参数量和需要的算力最低，在保证较高性能的基础上延迟最低。</a:t>
            </a:r>
            <a:endParaRPr lang="en-US" altLang="zh-CN" dirty="0"/>
          </a:p>
          <a:p>
            <a:pPr marL="171450" indent="-171450">
              <a:buFont typeface="Arial" panose="020B0604020202020204" pitchFamily="34" charset="0"/>
              <a:buChar char="•"/>
            </a:pPr>
            <a:r>
              <a:rPr lang="zh-CN" altLang="en-US" dirty="0"/>
              <a:t>我们可以具体来看一下高能效</a:t>
            </a:r>
            <a:r>
              <a:rPr lang="en-US" altLang="zh-CN" dirty="0"/>
              <a:t>Patch Transformer</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28</a:t>
            </a:fld>
            <a:endParaRPr lang="en-US" dirty="0"/>
          </a:p>
        </p:txBody>
      </p:sp>
    </p:spTree>
    <p:extLst>
      <p:ext uri="{BB962C8B-B14F-4D97-AF65-F5344CB8AC3E}">
        <p14:creationId xmlns:p14="http://schemas.microsoft.com/office/powerpoint/2010/main" val="1749095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29</a:t>
            </a:fld>
            <a:endParaRPr lang="en-US" dirty="0"/>
          </a:p>
        </p:txBody>
      </p:sp>
    </p:spTree>
    <p:extLst>
      <p:ext uri="{BB962C8B-B14F-4D97-AF65-F5344CB8AC3E}">
        <p14:creationId xmlns:p14="http://schemas.microsoft.com/office/powerpoint/2010/main" val="1284681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首先，我们的</a:t>
            </a:r>
            <a:r>
              <a:rPr lang="en-US" altLang="zh-CN" dirty="0"/>
              <a:t>MST</a:t>
            </a:r>
            <a:r>
              <a:rPr lang="en-US" altLang="zh-CN" baseline="0" dirty="0"/>
              <a:t> block</a:t>
            </a:r>
            <a:r>
              <a:rPr lang="zh-CN" altLang="en-US" dirty="0"/>
              <a:t>将点云转化成体素栅格，然后将结果导入到多尺度聚合模块</a:t>
            </a:r>
            <a:r>
              <a:rPr lang="en-US" altLang="zh-CN" dirty="0"/>
              <a:t>.</a:t>
            </a:r>
          </a:p>
          <a:p>
            <a:pPr marL="228600" indent="-228600">
              <a:buFont typeface="+mj-lt"/>
              <a:buAutoNum type="arabicPeriod"/>
            </a:pPr>
            <a:r>
              <a:rPr lang="zh-CN" altLang="en-US" dirty="0"/>
              <a:t>利用不重叠的</a:t>
            </a:r>
            <a:r>
              <a:rPr lang="en-US" altLang="zh-CN" dirty="0"/>
              <a:t>3D</a:t>
            </a:r>
            <a:r>
              <a:rPr lang="zh-CN" altLang="en-US" dirty="0"/>
              <a:t>窗口的</a:t>
            </a:r>
            <a:r>
              <a:rPr lang="en-US" altLang="zh-CN" dirty="0"/>
              <a:t>self-attention</a:t>
            </a:r>
            <a:r>
              <a:rPr lang="zh-CN" altLang="en-US" dirty="0"/>
              <a:t>来捕获局部信息</a:t>
            </a:r>
            <a:endParaRPr lang="en-US" altLang="zh-CN" dirty="0"/>
          </a:p>
          <a:p>
            <a:pPr marL="228600" indent="-228600">
              <a:buFont typeface="+mj-lt"/>
              <a:buAutoNum type="arabicPeriod"/>
            </a:pPr>
            <a:r>
              <a:rPr lang="zh-CN" altLang="en-US" dirty="0"/>
              <a:t>最后再将体素栅格转化为点</a:t>
            </a:r>
          </a:p>
        </p:txBody>
      </p:sp>
      <p:sp>
        <p:nvSpPr>
          <p:cNvPr id="4" name="灯片编号占位符 3"/>
          <p:cNvSpPr>
            <a:spLocks noGrp="1"/>
          </p:cNvSpPr>
          <p:nvPr>
            <p:ph type="sldNum" sz="quarter" idx="10"/>
          </p:nvPr>
        </p:nvSpPr>
        <p:spPr/>
        <p:txBody>
          <a:bodyPr/>
          <a:lstStyle/>
          <a:p>
            <a:fld id="{90C67994-E6D8-4BF4-9EBF-04AA14CA2F24}" type="slidenum">
              <a:rPr lang="en-US" smtClean="0"/>
              <a:pPr/>
              <a:t>30</a:t>
            </a:fld>
            <a:endParaRPr lang="en-US" dirty="0"/>
          </a:p>
        </p:txBody>
      </p:sp>
    </p:spTree>
    <p:extLst>
      <p:ext uri="{BB962C8B-B14F-4D97-AF65-F5344CB8AC3E}">
        <p14:creationId xmlns:p14="http://schemas.microsoft.com/office/powerpoint/2010/main" val="296598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0C67994-E6D8-4BF4-9EBF-04AA14CA2F24}" type="slidenum">
              <a:rPr lang="en-US" smtClean="0"/>
              <a:pPr/>
              <a:t>4</a:t>
            </a:fld>
            <a:endParaRPr lang="en-US" dirty="0"/>
          </a:p>
        </p:txBody>
      </p:sp>
    </p:spTree>
    <p:extLst>
      <p:ext uri="{BB962C8B-B14F-4D97-AF65-F5344CB8AC3E}">
        <p14:creationId xmlns:p14="http://schemas.microsoft.com/office/powerpoint/2010/main" val="597023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err="1"/>
              <a:t>DWConv</a:t>
            </a:r>
            <a:r>
              <a:rPr lang="en-US" altLang="zh-CN" dirty="0"/>
              <a:t> Deep-Width Convolution </a:t>
            </a:r>
            <a:r>
              <a:rPr lang="zh-CN" altLang="en-US" dirty="0"/>
              <a:t>深度</a:t>
            </a:r>
            <a:r>
              <a:rPr lang="en-US" altLang="zh-CN" dirty="0"/>
              <a:t>-</a:t>
            </a:r>
            <a:r>
              <a:rPr lang="zh-CN" altLang="en-US" dirty="0"/>
              <a:t>宽度 卷积</a:t>
            </a:r>
            <a:endParaRPr lang="en-US" altLang="zh-CN"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zh-CN" altLang="en-US" dirty="0"/>
              <a:t>以第一层为例，我们收到体素栅格作为输入，用三个不同大小的卷积核采样，三个栅格会被投影并且连接为一个嵌入</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三个卷积核，大</a:t>
            </a:r>
            <a:r>
              <a:rPr lang="en-US" altLang="zh-CN" dirty="0"/>
              <a:t>kernel</a:t>
            </a:r>
            <a:r>
              <a:rPr lang="zh-CN" altLang="en-US" dirty="0"/>
              <a:t>用小维度，小</a:t>
            </a:r>
            <a:r>
              <a:rPr lang="en-US" altLang="zh-CN" dirty="0"/>
              <a:t>kernel</a:t>
            </a:r>
            <a:r>
              <a:rPr lang="zh-CN" altLang="en-US" dirty="0"/>
              <a:t>用大维度（比</a:t>
            </a:r>
            <a:r>
              <a:rPr lang="en-US" altLang="zh-CN" dirty="0"/>
              <a:t>5x5x5</a:t>
            </a:r>
            <a:r>
              <a:rPr lang="zh-CN" altLang="en-US" dirty="0"/>
              <a:t>大的</a:t>
            </a:r>
            <a:r>
              <a:rPr lang="en-US" altLang="zh-CN" dirty="0"/>
              <a:t>kernel</a:t>
            </a:r>
            <a:r>
              <a:rPr lang="zh-CN" altLang="en-US" dirty="0"/>
              <a:t>会使用</a:t>
            </a:r>
            <a:r>
              <a:rPr lang="en-US" altLang="zh-CN" dirty="0"/>
              <a:t>3x3x3</a:t>
            </a:r>
            <a:r>
              <a:rPr lang="zh-CN" altLang="en-US" dirty="0"/>
              <a:t>和</a:t>
            </a:r>
            <a:r>
              <a:rPr lang="en-US" altLang="zh-CN" dirty="0"/>
              <a:t>5x5x5</a:t>
            </a:r>
            <a:r>
              <a:rPr lang="zh-CN" altLang="en-US" dirty="0"/>
              <a:t>的</a:t>
            </a:r>
            <a:r>
              <a:rPr lang="en-US" altLang="zh-CN" dirty="0"/>
              <a:t>kernel</a:t>
            </a:r>
            <a:r>
              <a:rPr lang="zh-CN" altLang="en-US" dirty="0"/>
              <a:t>堆叠卷积而成），步长</a:t>
            </a:r>
            <a:r>
              <a:rPr lang="en-US" altLang="zh-CN" dirty="0"/>
              <a:t>1x1x1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和维度一致的卷积相比，这种方法可以在保持模型的高性能基础上减少计算复杂度。</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其他几级的</a:t>
            </a:r>
            <a:r>
              <a:rPr lang="en-US" altLang="zh-CN" dirty="0"/>
              <a:t>MST block</a:t>
            </a:r>
            <a:r>
              <a:rPr lang="zh-CN" altLang="en-US" dirty="0"/>
              <a:t>也以相似的方式工作</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a:p>
          <a:p>
            <a:pPr marL="228600" indent="-228600">
              <a:buAutoNum type="arabicPeriod"/>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31</a:t>
            </a:fld>
            <a:endParaRPr lang="en-US" dirty="0"/>
          </a:p>
        </p:txBody>
      </p:sp>
    </p:spTree>
    <p:extLst>
      <p:ext uri="{BB962C8B-B14F-4D97-AF65-F5344CB8AC3E}">
        <p14:creationId xmlns:p14="http://schemas.microsoft.com/office/powerpoint/2010/main" val="2688948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标准的</a:t>
            </a:r>
            <a:r>
              <a:rPr lang="en-US" altLang="zh-CN" dirty="0"/>
              <a:t>self-attention</a:t>
            </a:r>
            <a:r>
              <a:rPr lang="zh-CN" altLang="en-US" dirty="0"/>
              <a:t>的计算复杂度和特征图的尺寸成平方关系，文章为了解决这个缺陷，</a:t>
            </a:r>
            <a:r>
              <a:rPr lang="en-US" altLang="zh-CN" dirty="0"/>
              <a:t>MST block</a:t>
            </a:r>
            <a:r>
              <a:rPr lang="zh-CN" altLang="en-US" dirty="0"/>
              <a:t>将</a:t>
            </a:r>
            <a:r>
              <a:rPr lang="en-US" altLang="zh-CN" dirty="0"/>
              <a:t>self-attention</a:t>
            </a:r>
            <a:r>
              <a:rPr lang="zh-CN" altLang="en-US" dirty="0"/>
              <a:t>计算限制在不重叠的局部</a:t>
            </a:r>
            <a:r>
              <a:rPr lang="en-US" altLang="zh-CN" dirty="0"/>
              <a:t>3D</a:t>
            </a:r>
            <a:r>
              <a:rPr lang="zh-CN" altLang="en-US" dirty="0"/>
              <a:t>窗口</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另外，大量文章表明，在</a:t>
            </a:r>
            <a:r>
              <a:rPr lang="en-US" altLang="zh-CN" dirty="0"/>
              <a:t>self-attention</a:t>
            </a:r>
            <a:r>
              <a:rPr lang="zh-CN" altLang="en-US" dirty="0"/>
              <a:t>的计算中包含</a:t>
            </a:r>
            <a:r>
              <a:rPr lang="zh-CN" altLang="en-US" b="1" dirty="0"/>
              <a:t>相关位置偏置</a:t>
            </a:r>
            <a:r>
              <a:rPr lang="zh-CN" altLang="en-US" dirty="0"/>
              <a:t>很有优势，于是</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引入</a:t>
            </a:r>
            <a:r>
              <a:rPr lang="en-US" altLang="zh-CN" dirty="0"/>
              <a:t>3D</a:t>
            </a:r>
            <a:r>
              <a:rPr lang="zh-CN" altLang="en-US" dirty="0"/>
              <a:t>相关的位置偏置</a:t>
            </a:r>
            <a:r>
              <a:rPr lang="en-US" altLang="zh-CN" dirty="0"/>
              <a:t>R</a:t>
            </a:r>
            <a:r>
              <a:rPr lang="zh-CN" altLang="en-US" dirty="0"/>
              <a:t>，定义局部</a:t>
            </a:r>
            <a:r>
              <a:rPr lang="en-US" altLang="zh-CN" dirty="0"/>
              <a:t>3D</a:t>
            </a:r>
            <a:r>
              <a:rPr lang="zh-CN" altLang="en-US" dirty="0"/>
              <a:t>窗口的体素栅格数量为</a:t>
            </a:r>
            <a:r>
              <a:rPr lang="en-US" altLang="zh-CN" dirty="0"/>
              <a:t>V</a:t>
            </a:r>
            <a:r>
              <a:rPr lang="zh-CN" altLang="en-US" dirty="0"/>
              <a:t>三方，</a:t>
            </a:r>
            <a:r>
              <a:rPr lang="en-US" altLang="zh-CN" dirty="0"/>
              <a:t>R</a:t>
            </a:r>
            <a:r>
              <a:rPr lang="zh-CN" altLang="en-US" dirty="0"/>
              <a:t>在</a:t>
            </a:r>
            <a:r>
              <a:rPr lang="en-US" altLang="zh-CN" dirty="0"/>
              <a:t>V</a:t>
            </a:r>
            <a:r>
              <a:rPr lang="zh-CN" altLang="en-US" dirty="0"/>
              <a:t>三方 </a:t>
            </a:r>
            <a:r>
              <a:rPr lang="en-US" altLang="zh-CN" dirty="0"/>
              <a:t>× V</a:t>
            </a:r>
            <a:r>
              <a:rPr lang="zh-CN" altLang="en-US" dirty="0"/>
              <a:t>三方的一个空间内，</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在我们的网络中，局部</a:t>
            </a:r>
            <a:r>
              <a:rPr lang="en-US" altLang="zh-CN" dirty="0"/>
              <a:t>attention</a:t>
            </a:r>
            <a:r>
              <a:rPr lang="zh-CN" altLang="en-US" dirty="0"/>
              <a:t>建立在多维度输入特征中，因此我们不需要为了跨窗口连接和更大感受野来堆叠更多的</a:t>
            </a:r>
            <a:r>
              <a:rPr lang="en-US" altLang="zh-CN" dirty="0"/>
              <a:t>attention</a:t>
            </a:r>
            <a:r>
              <a:rPr lang="zh-CN" altLang="en-US" dirty="0"/>
              <a:t>层</a:t>
            </a: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zh-CN" altLang="en-US" dirty="0"/>
          </a:p>
          <a:p>
            <a:pPr marL="228600" indent="-228600">
              <a:buAutoNum type="arabicPeriod"/>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32</a:t>
            </a:fld>
            <a:endParaRPr lang="en-US" dirty="0"/>
          </a:p>
        </p:txBody>
      </p:sp>
    </p:spTree>
    <p:extLst>
      <p:ext uri="{BB962C8B-B14F-4D97-AF65-F5344CB8AC3E}">
        <p14:creationId xmlns:p14="http://schemas.microsoft.com/office/powerpoint/2010/main" val="3188150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PAT</a:t>
            </a:r>
            <a:r>
              <a:rPr lang="zh-CN" altLang="en-US" dirty="0"/>
              <a:t>模块在接收到</a:t>
            </a:r>
            <a:r>
              <a:rPr lang="en-US" altLang="zh-CN" dirty="0"/>
              <a:t>MST</a:t>
            </a:r>
            <a:r>
              <a:rPr lang="zh-CN" altLang="en-US" dirty="0"/>
              <a:t>的输出后，利用</a:t>
            </a:r>
            <a:r>
              <a:rPr lang="en-US" altLang="zh-CN" dirty="0"/>
              <a:t>K-Means</a:t>
            </a:r>
            <a:r>
              <a:rPr lang="zh-CN" altLang="en-US" dirty="0"/>
              <a:t>最近邻的方法，将点云</a:t>
            </a:r>
            <a:r>
              <a:rPr lang="en-US" altLang="zh-CN" dirty="0"/>
              <a:t>P</a:t>
            </a:r>
            <a:r>
              <a:rPr lang="zh-CN" altLang="en-US" dirty="0"/>
              <a:t>的数量从</a:t>
            </a:r>
            <a:r>
              <a:rPr lang="en-US" altLang="zh-CN" dirty="0"/>
              <a:t>N</a:t>
            </a:r>
            <a:r>
              <a:rPr lang="zh-CN" altLang="en-US" dirty="0"/>
              <a:t>个分成</a:t>
            </a:r>
            <a:r>
              <a:rPr lang="en-US" altLang="zh-CN" dirty="0"/>
              <a:t>M</a:t>
            </a:r>
            <a:r>
              <a:rPr lang="zh-CN" altLang="en-US" dirty="0"/>
              <a:t>个</a:t>
            </a:r>
            <a:r>
              <a:rPr lang="en-US" altLang="zh-CN" dirty="0"/>
              <a:t>patch</a:t>
            </a:r>
          </a:p>
          <a:p>
            <a:pPr marL="228600" indent="-228600">
              <a:buAutoNum type="arabicPeriod"/>
            </a:pPr>
            <a:r>
              <a:rPr lang="zh-CN" altLang="en-US" dirty="0"/>
              <a:t>分割一个压缩的</a:t>
            </a:r>
            <a:r>
              <a:rPr lang="en-US" altLang="zh-CN" dirty="0"/>
              <a:t>base</a:t>
            </a:r>
            <a:r>
              <a:rPr lang="zh-CN" altLang="en-US" dirty="0"/>
              <a:t>，基于这个</a:t>
            </a:r>
            <a:r>
              <a:rPr lang="en-US" altLang="zh-CN" dirty="0"/>
              <a:t>base</a:t>
            </a:r>
            <a:r>
              <a:rPr lang="zh-CN" altLang="en-US" dirty="0"/>
              <a:t>产生全局的</a:t>
            </a:r>
            <a:r>
              <a:rPr lang="en-US" altLang="zh-CN" dirty="0"/>
              <a:t>attention map</a:t>
            </a:r>
          </a:p>
          <a:p>
            <a:pPr marL="228600" indent="-228600">
              <a:buAutoNum type="arabicPeriod"/>
            </a:pPr>
            <a:r>
              <a:rPr lang="zh-CN" altLang="en-US" dirty="0"/>
              <a:t>在自己的</a:t>
            </a:r>
            <a:r>
              <a:rPr lang="en-US" altLang="zh-CN" dirty="0"/>
              <a:t>queries</a:t>
            </a:r>
            <a:r>
              <a:rPr lang="zh-CN" altLang="en-US" dirty="0"/>
              <a:t>和一个更小的数据集中计算，捕获点云的全局文本；</a:t>
            </a:r>
            <a:endParaRPr lang="en-US" altLang="zh-CN" dirty="0"/>
          </a:p>
          <a:p>
            <a:pPr marL="228600" indent="-228600">
              <a:buAutoNum type="arabicPeriod"/>
            </a:pPr>
            <a:r>
              <a:rPr lang="en-US" altLang="zh-CN" dirty="0"/>
              <a:t>Base</a:t>
            </a:r>
            <a:r>
              <a:rPr lang="zh-CN" altLang="en-US" dirty="0"/>
              <a:t>预测可以通过数据驱动，调整相同</a:t>
            </a:r>
            <a:r>
              <a:rPr lang="en-US" altLang="zh-CN" dirty="0"/>
              <a:t>patch</a:t>
            </a:r>
            <a:r>
              <a:rPr lang="zh-CN" altLang="en-US" dirty="0"/>
              <a:t>里面每个点的贡献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33</a:t>
            </a:fld>
            <a:endParaRPr lang="en-US" dirty="0"/>
          </a:p>
        </p:txBody>
      </p:sp>
    </p:spTree>
    <p:extLst>
      <p:ext uri="{BB962C8B-B14F-4D97-AF65-F5344CB8AC3E}">
        <p14:creationId xmlns:p14="http://schemas.microsoft.com/office/powerpoint/2010/main" val="655355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通过聚集</a:t>
            </a:r>
            <a:r>
              <a:rPr lang="en-US" altLang="zh-CN" dirty="0" err="1"/>
              <a:t>Sm</a:t>
            </a:r>
            <a:r>
              <a:rPr lang="zh-CN" altLang="en-US" dirty="0"/>
              <a:t>中的每个代表点，定义为</a:t>
            </a:r>
            <a:r>
              <a:rPr lang="en-US" altLang="zh-CN" dirty="0"/>
              <a:t>base bm</a:t>
            </a:r>
          </a:p>
          <a:p>
            <a:pPr marL="228600" indent="-228600">
              <a:buAutoNum type="arabicPeriod"/>
            </a:pPr>
            <a:r>
              <a:rPr lang="en-US" altLang="zh-CN" dirty="0"/>
              <a:t>fi</a:t>
            </a:r>
            <a:r>
              <a:rPr lang="zh-CN" altLang="en-US" dirty="0"/>
              <a:t>是点</a:t>
            </a:r>
            <a:r>
              <a:rPr lang="en-US" altLang="zh-CN" dirty="0"/>
              <a:t>pi</a:t>
            </a:r>
            <a:r>
              <a:rPr lang="zh-CN" altLang="en-US" dirty="0"/>
              <a:t>的代表</a:t>
            </a:r>
          </a:p>
        </p:txBody>
      </p:sp>
      <p:sp>
        <p:nvSpPr>
          <p:cNvPr id="4" name="灯片编号占位符 3"/>
          <p:cNvSpPr>
            <a:spLocks noGrp="1"/>
          </p:cNvSpPr>
          <p:nvPr>
            <p:ph type="sldNum" sz="quarter" idx="10"/>
          </p:nvPr>
        </p:nvSpPr>
        <p:spPr/>
        <p:txBody>
          <a:bodyPr/>
          <a:lstStyle/>
          <a:p>
            <a:fld id="{90C67994-E6D8-4BF4-9EBF-04AA14CA2F24}" type="slidenum">
              <a:rPr lang="en-US" smtClean="0"/>
              <a:pPr/>
              <a:t>34</a:t>
            </a:fld>
            <a:endParaRPr lang="en-US" dirty="0"/>
          </a:p>
        </p:txBody>
      </p:sp>
    </p:spTree>
    <p:extLst>
      <p:ext uri="{BB962C8B-B14F-4D97-AF65-F5344CB8AC3E}">
        <p14:creationId xmlns:p14="http://schemas.microsoft.com/office/powerpoint/2010/main" val="2581080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chemeClr val="tx1"/>
                </a:solidFill>
                <a:effectLst/>
                <a:latin typeface="+mn-lt"/>
              </a:rPr>
              <a:t>通过数据驱动的方式，自适应调整同一</a:t>
            </a:r>
            <a:r>
              <a:rPr lang="en-US" altLang="zh-CN" b="0" i="0" dirty="0">
                <a:solidFill>
                  <a:schemeClr val="tx1"/>
                </a:solidFill>
                <a:effectLst/>
                <a:latin typeface="+mn-lt"/>
              </a:rPr>
              <a:t>patch</a:t>
            </a:r>
            <a:r>
              <a:rPr lang="zh-CN" altLang="en-US" b="0" i="0" dirty="0">
                <a:solidFill>
                  <a:schemeClr val="tx1"/>
                </a:solidFill>
                <a:effectLst/>
                <a:latin typeface="+mn-lt"/>
              </a:rPr>
              <a:t>中所有点的分布</a:t>
            </a:r>
            <a:endParaRPr lang="en-US" altLang="zh-CN" b="0" i="0" dirty="0">
              <a:solidFill>
                <a:schemeClr val="tx1"/>
              </a:solidFill>
              <a:effectLst/>
              <a:latin typeface="+mn-lt"/>
            </a:endParaRPr>
          </a:p>
          <a:p>
            <a:pPr marL="228600" indent="-228600">
              <a:buAutoNum type="arabicPeriod"/>
            </a:pPr>
            <a:r>
              <a:rPr lang="zh-CN" altLang="en-US" b="0" i="0" dirty="0">
                <a:solidFill>
                  <a:srgbClr val="F5F7FA"/>
                </a:solidFill>
                <a:effectLst/>
                <a:latin typeface="PingFang SC"/>
              </a:rPr>
              <a:t>这种自适应调整有利于拟合本征几何子流形。</a:t>
            </a:r>
          </a:p>
        </p:txBody>
      </p:sp>
      <p:sp>
        <p:nvSpPr>
          <p:cNvPr id="4" name="灯片编号占位符 3"/>
          <p:cNvSpPr>
            <a:spLocks noGrp="1"/>
          </p:cNvSpPr>
          <p:nvPr>
            <p:ph type="sldNum" sz="quarter" idx="10"/>
          </p:nvPr>
        </p:nvSpPr>
        <p:spPr/>
        <p:txBody>
          <a:bodyPr/>
          <a:lstStyle/>
          <a:p>
            <a:fld id="{90C67994-E6D8-4BF4-9EBF-04AA14CA2F24}" type="slidenum">
              <a:rPr lang="en-US" smtClean="0"/>
              <a:pPr/>
              <a:t>35</a:t>
            </a:fld>
            <a:endParaRPr lang="en-US" dirty="0"/>
          </a:p>
        </p:txBody>
      </p:sp>
    </p:spTree>
    <p:extLst>
      <p:ext uri="{BB962C8B-B14F-4D97-AF65-F5344CB8AC3E}">
        <p14:creationId xmlns:p14="http://schemas.microsoft.com/office/powerpoint/2010/main" val="2102557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在</a:t>
            </a:r>
            <a:r>
              <a:rPr lang="en-US" altLang="zh-CN" dirty="0"/>
              <a:t>Data Re-estimation</a:t>
            </a:r>
            <a:r>
              <a:rPr lang="zh-CN" altLang="en-US" dirty="0"/>
              <a:t>部分</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转换函数是一个有</a:t>
            </a:r>
            <a:r>
              <a:rPr lang="en-US" altLang="zh-CN" dirty="0"/>
              <a:t>linear layer</a:t>
            </a:r>
            <a:r>
              <a:rPr lang="zh-CN" altLang="en-US" dirty="0"/>
              <a:t>的</a:t>
            </a:r>
            <a:r>
              <a:rPr lang="en-US" altLang="zh-CN" dirty="0"/>
              <a:t>MLP</a:t>
            </a:r>
            <a:r>
              <a:rPr lang="zh-CN" altLang="en-US" dirty="0"/>
              <a:t>和一个</a:t>
            </a:r>
            <a:r>
              <a:rPr lang="en-US" altLang="zh-CN" dirty="0" err="1"/>
              <a:t>ReLU</a:t>
            </a:r>
            <a:r>
              <a:rPr lang="zh-CN" altLang="en-US" dirty="0"/>
              <a:t>非线性的激活函数。</a:t>
            </a:r>
            <a:endParaRPr lang="en-US" altLang="zh-CN" baseline="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aseline="0" dirty="0"/>
              <a:t>MLP</a:t>
            </a:r>
            <a:r>
              <a:rPr lang="zh-CN" altLang="en-US" baseline="0" dirty="0"/>
              <a:t>和</a:t>
            </a:r>
            <a:r>
              <a:rPr lang="en-US" altLang="zh-CN" baseline="0" dirty="0" err="1"/>
              <a:t>ReLU</a:t>
            </a:r>
            <a:r>
              <a:rPr lang="zh-CN" altLang="en-US" baseline="0" dirty="0"/>
              <a:t>计算完</a:t>
            </a:r>
            <a:r>
              <a:rPr lang="en-US" altLang="zh-CN" baseline="0" dirty="0"/>
              <a:t>B</a:t>
            </a:r>
            <a:r>
              <a:rPr lang="zh-CN" altLang="en-US" baseline="0" dirty="0"/>
              <a:t>后，替换</a:t>
            </a:r>
            <a:r>
              <a:rPr lang="en-US" altLang="zh-CN" baseline="0" dirty="0"/>
              <a:t>K</a:t>
            </a:r>
            <a:r>
              <a:rPr lang="zh-CN" altLang="en-US" baseline="0" dirty="0"/>
              <a:t>矩阵，重新用</a:t>
            </a:r>
            <a:r>
              <a:rPr lang="en-US" altLang="zh-CN" baseline="0" dirty="0" err="1"/>
              <a:t>softmax</a:t>
            </a:r>
            <a:r>
              <a:rPr lang="zh-CN" altLang="en-US" baseline="0" dirty="0"/>
              <a:t>函数计算出</a:t>
            </a:r>
            <a:r>
              <a:rPr lang="en-US" altLang="zh-CN" baseline="0" dirty="0"/>
              <a:t>attention map A</a:t>
            </a:r>
            <a:r>
              <a:rPr lang="zh-CN" altLang="en-US" baseline="0" dirty="0"/>
              <a:t>。</a:t>
            </a:r>
            <a:endParaRPr lang="en-US" altLang="zh-CN" baseline="0" dirty="0"/>
          </a:p>
          <a:p>
            <a:pPr marL="228600" indent="-228600">
              <a:buAutoNum type="arabicPeriod"/>
            </a:pPr>
            <a:r>
              <a:rPr lang="en-US" altLang="zh-CN" baseline="0" dirty="0"/>
              <a:t>B</a:t>
            </a:r>
            <a:r>
              <a:rPr lang="zh-CN" altLang="en-US" baseline="0" dirty="0"/>
              <a:t>集合和</a:t>
            </a:r>
            <a:r>
              <a:rPr lang="en-US" altLang="zh-CN" baseline="0" dirty="0"/>
              <a:t>attention map A </a:t>
            </a:r>
            <a:r>
              <a:rPr lang="zh-CN" altLang="en-US" baseline="0" dirty="0"/>
              <a:t>重新计算输入</a:t>
            </a:r>
            <a:r>
              <a:rPr lang="en-US" altLang="zh-CN" baseline="0" dirty="0"/>
              <a:t>F</a:t>
            </a:r>
          </a:p>
          <a:p>
            <a:pPr marL="228600" indent="-228600">
              <a:buAutoNum type="arabicPeriod"/>
            </a:pPr>
            <a:r>
              <a:rPr lang="zh-CN" altLang="en-US" baseline="0" dirty="0"/>
              <a:t>计算预测的特征</a:t>
            </a:r>
            <a:r>
              <a:rPr lang="en-US" altLang="zh-CN" baseline="0" dirty="0"/>
              <a:t>F</a:t>
            </a:r>
            <a:r>
              <a:rPr lang="zh-CN" altLang="en-US" baseline="0" dirty="0"/>
              <a:t>‘和输入特征</a:t>
            </a:r>
            <a:r>
              <a:rPr lang="en-US" altLang="zh-CN" baseline="0" dirty="0"/>
              <a:t>F</a:t>
            </a:r>
            <a:r>
              <a:rPr lang="zh-CN" altLang="en-US" baseline="0" dirty="0"/>
              <a:t>之间的差值传入</a:t>
            </a:r>
            <a:r>
              <a:rPr lang="en-US" altLang="zh-CN" baseline="0" dirty="0"/>
              <a:t>MLP</a:t>
            </a:r>
            <a:r>
              <a:rPr lang="zh-CN" altLang="en-US" baseline="0" dirty="0"/>
              <a:t>层，这个</a:t>
            </a:r>
            <a:r>
              <a:rPr lang="en-US" altLang="zh-CN" baseline="0" dirty="0"/>
              <a:t>MLP</a:t>
            </a:r>
            <a:r>
              <a:rPr lang="zh-CN" altLang="en-US" baseline="0" dirty="0"/>
              <a:t>层中有一个线性层和一个非线性</a:t>
            </a:r>
            <a:r>
              <a:rPr lang="en-US" altLang="zh-CN" baseline="0" dirty="0" err="1"/>
              <a:t>ReLU</a:t>
            </a:r>
            <a:endParaRPr lang="en-US" altLang="zh-CN" baseline="0" dirty="0"/>
          </a:p>
          <a:p>
            <a:pPr marL="228600" indent="-228600">
              <a:buAutoNum type="arabicPeriod"/>
            </a:pPr>
            <a:r>
              <a:rPr lang="en-US" altLang="zh-CN" baseline="0" dirty="0"/>
              <a:t>PAT</a:t>
            </a:r>
            <a:r>
              <a:rPr lang="zh-CN" altLang="en-US" baseline="0" dirty="0"/>
              <a:t>找到了一个替代点云的数据集，减少了复杂度，只需要计算一次</a:t>
            </a:r>
            <a:r>
              <a:rPr lang="en-US" altLang="zh-CN" baseline="0" dirty="0"/>
              <a:t>K-Means</a:t>
            </a:r>
            <a:r>
              <a:rPr lang="zh-CN" altLang="en-US" baseline="0" dirty="0"/>
              <a:t>算法</a:t>
            </a:r>
            <a:endParaRPr lang="en-US" altLang="zh-CN" dirty="0"/>
          </a:p>
        </p:txBody>
      </p:sp>
      <p:sp>
        <p:nvSpPr>
          <p:cNvPr id="4" name="灯片编号占位符 3"/>
          <p:cNvSpPr>
            <a:spLocks noGrp="1"/>
          </p:cNvSpPr>
          <p:nvPr>
            <p:ph type="sldNum" sz="quarter" idx="10"/>
          </p:nvPr>
        </p:nvSpPr>
        <p:spPr/>
        <p:txBody>
          <a:bodyPr/>
          <a:lstStyle/>
          <a:p>
            <a:fld id="{90C67994-E6D8-4BF4-9EBF-04AA14CA2F24}" type="slidenum">
              <a:rPr lang="en-US" smtClean="0"/>
              <a:pPr/>
              <a:t>36</a:t>
            </a:fld>
            <a:endParaRPr lang="en-US" dirty="0"/>
          </a:p>
        </p:txBody>
      </p:sp>
    </p:spTree>
    <p:extLst>
      <p:ext uri="{BB962C8B-B14F-4D97-AF65-F5344CB8AC3E}">
        <p14:creationId xmlns:p14="http://schemas.microsoft.com/office/powerpoint/2010/main" val="84082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a:t>
            </a:r>
            <a:r>
              <a:rPr lang="zh-CN" altLang="en-US" dirty="0"/>
              <a:t>位置编码捕获几何信息或输入</a:t>
            </a:r>
            <a:r>
              <a:rPr lang="en-US" altLang="zh-CN" dirty="0"/>
              <a:t>token</a:t>
            </a:r>
            <a:r>
              <a:rPr lang="zh-CN" altLang="en-US" dirty="0"/>
              <a:t>的相对顺序，基于频率的位置编码可以使用</a:t>
            </a:r>
            <a:r>
              <a:rPr lang="en-US" altLang="zh-CN" dirty="0"/>
              <a:t>sin</a:t>
            </a:r>
            <a:r>
              <a:rPr lang="zh-CN" altLang="en-US" dirty="0"/>
              <a:t>或</a:t>
            </a:r>
            <a:r>
              <a:rPr lang="en-US" altLang="zh-CN" dirty="0"/>
              <a:t>cos</a:t>
            </a:r>
            <a:r>
              <a:rPr lang="zh-CN" altLang="en-US" dirty="0"/>
              <a:t>函数</a:t>
            </a:r>
            <a:endParaRPr lang="en-US" altLang="zh-CN" dirty="0"/>
          </a:p>
          <a:p>
            <a:r>
              <a:rPr lang="en-US" altLang="zh-CN" dirty="0"/>
              <a:t>3. </a:t>
            </a:r>
            <a:r>
              <a:rPr lang="zh-CN" altLang="en-US" dirty="0"/>
              <a:t>位置编码后，加入到</a:t>
            </a:r>
            <a:r>
              <a:rPr lang="en-US" altLang="zh-CN" dirty="0"/>
              <a:t>feature map</a:t>
            </a:r>
            <a:r>
              <a:rPr lang="zh-CN" altLang="en-US" dirty="0"/>
              <a:t>中，根据三个可以修改的权重矩阵</a:t>
            </a:r>
            <a:r>
              <a:rPr lang="en-US" altLang="zh-CN" dirty="0"/>
              <a:t>WQ</a:t>
            </a:r>
            <a:r>
              <a:rPr lang="zh-CN" altLang="en-US" dirty="0"/>
              <a:t>，</a:t>
            </a:r>
            <a:r>
              <a:rPr lang="en-US" altLang="zh-CN" dirty="0"/>
              <a:t>WK</a:t>
            </a:r>
            <a:r>
              <a:rPr lang="zh-CN" altLang="en-US" dirty="0"/>
              <a:t>，</a:t>
            </a:r>
            <a:r>
              <a:rPr lang="en-US" altLang="zh-CN" dirty="0"/>
              <a:t>WV</a:t>
            </a:r>
            <a:r>
              <a:rPr lang="zh-CN" altLang="en-US" dirty="0"/>
              <a:t>，</a:t>
            </a:r>
            <a:r>
              <a:rPr lang="en-US" altLang="zh-CN" dirty="0"/>
              <a:t>feature map</a:t>
            </a:r>
            <a:r>
              <a:rPr lang="zh-CN" altLang="en-US" dirty="0"/>
              <a:t>被投影到三个不同的特征空间。</a:t>
            </a:r>
            <a:r>
              <a:rPr lang="en-US" altLang="zh-CN" dirty="0"/>
              <a:t>Query</a:t>
            </a:r>
            <a:r>
              <a:rPr lang="zh-CN" altLang="en-US" dirty="0"/>
              <a:t>，</a:t>
            </a:r>
            <a:r>
              <a:rPr lang="en-US" altLang="zh-CN" dirty="0"/>
              <a:t>Key</a:t>
            </a:r>
            <a:r>
              <a:rPr lang="zh-CN" altLang="en-US" dirty="0"/>
              <a:t>，</a:t>
            </a:r>
            <a:r>
              <a:rPr lang="en-US" altLang="zh-CN" dirty="0"/>
              <a:t>Value</a:t>
            </a:r>
            <a:r>
              <a:rPr lang="zh-CN" altLang="en-US" dirty="0"/>
              <a:t>可以写成</a:t>
            </a:r>
            <a:endParaRPr lang="en-US" altLang="zh-CN" dirty="0"/>
          </a:p>
        </p:txBody>
      </p:sp>
      <p:sp>
        <p:nvSpPr>
          <p:cNvPr id="4" name="灯片编号占位符 3"/>
          <p:cNvSpPr>
            <a:spLocks noGrp="1"/>
          </p:cNvSpPr>
          <p:nvPr>
            <p:ph type="sldNum" sz="quarter" idx="5"/>
          </p:nvPr>
        </p:nvSpPr>
        <p:spPr/>
        <p:txBody>
          <a:bodyPr/>
          <a:lstStyle/>
          <a:p>
            <a:fld id="{90C67994-E6D8-4BF4-9EBF-04AA14CA2F24}" type="slidenum">
              <a:rPr lang="en-US" smtClean="0"/>
              <a:pPr/>
              <a:t>5</a:t>
            </a:fld>
            <a:endParaRPr lang="en-US" dirty="0"/>
          </a:p>
        </p:txBody>
      </p:sp>
    </p:spTree>
    <p:extLst>
      <p:ext uri="{BB962C8B-B14F-4D97-AF65-F5344CB8AC3E}">
        <p14:creationId xmlns:p14="http://schemas.microsoft.com/office/powerpoint/2010/main" val="1343999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Transformer</a:t>
            </a:r>
            <a:r>
              <a:rPr lang="zh-CN" altLang="en-US" dirty="0"/>
              <a:t>的</a:t>
            </a:r>
            <a:r>
              <a:rPr lang="en-US" altLang="zh-CN" dirty="0"/>
              <a:t>attention</a:t>
            </a:r>
            <a:r>
              <a:rPr lang="zh-CN" altLang="en-US" dirty="0"/>
              <a:t>权重图会随输入动态改变，相较于固定权重的</a:t>
            </a:r>
            <a:r>
              <a:rPr lang="en-US" altLang="zh-CN" dirty="0"/>
              <a:t>MLP</a:t>
            </a:r>
            <a:r>
              <a:rPr lang="zh-CN" altLang="en-US" dirty="0"/>
              <a:t>更具有适应性</a:t>
            </a:r>
            <a:r>
              <a:rPr lang="en-US" altLang="zh-CN" dirty="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a:t>Self-attention</a:t>
            </a:r>
            <a:r>
              <a:rPr lang="zh-CN" altLang="en-US" dirty="0"/>
              <a:t>具有置换同变性，而</a:t>
            </a:r>
            <a:r>
              <a:rPr lang="en-US" altLang="zh-CN" dirty="0"/>
              <a:t>MLP</a:t>
            </a:r>
            <a:r>
              <a:rPr lang="zh-CN" altLang="en-US" dirty="0"/>
              <a:t>的输入输出顺序编码在权重矩阵中</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90C67994-E6D8-4BF4-9EBF-04AA14CA2F24}" type="slidenum">
              <a:rPr lang="en-US" smtClean="0"/>
              <a:pPr/>
              <a:t>6</a:t>
            </a:fld>
            <a:endParaRPr lang="en-US" dirty="0"/>
          </a:p>
        </p:txBody>
      </p:sp>
    </p:spTree>
    <p:extLst>
      <p:ext uri="{BB962C8B-B14F-4D97-AF65-F5344CB8AC3E}">
        <p14:creationId xmlns:p14="http://schemas.microsoft.com/office/powerpoint/2010/main" val="3409275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归一化：放在前馈网络的前后两层</a:t>
            </a:r>
            <a:endParaRPr lang="en-US" altLang="zh-CN" dirty="0"/>
          </a:p>
          <a:p>
            <a:pPr marL="228600" indent="-228600">
              <a:buFont typeface="+mj-lt"/>
              <a:buAutoNum type="arabicPeriod"/>
            </a:pPr>
            <a:r>
              <a:rPr lang="zh-CN" altLang="en-US" dirty="0"/>
              <a:t>对于</a:t>
            </a:r>
            <a:r>
              <a:rPr lang="en-US" altLang="zh-CN" dirty="0"/>
              <a:t>NLP</a:t>
            </a:r>
            <a:r>
              <a:rPr lang="zh-CN" altLang="en-US" dirty="0"/>
              <a:t>主要用</a:t>
            </a:r>
            <a:r>
              <a:rPr lang="en-US" altLang="zh-CN" dirty="0" err="1"/>
              <a:t>LayerNormalization</a:t>
            </a:r>
            <a:r>
              <a:rPr lang="zh-CN" altLang="en-US" dirty="0"/>
              <a:t>，对于</a:t>
            </a:r>
            <a:r>
              <a:rPr lang="en-US" altLang="zh-CN" dirty="0"/>
              <a:t>CV</a:t>
            </a:r>
            <a:r>
              <a:rPr lang="zh-CN" altLang="en-US" dirty="0"/>
              <a:t>主要用</a:t>
            </a:r>
            <a:r>
              <a:rPr lang="en-US" altLang="zh-CN" dirty="0" err="1"/>
              <a:t>BatchNormalizaition</a:t>
            </a:r>
            <a:endParaRPr lang="en-US" altLang="zh-CN" dirty="0"/>
          </a:p>
          <a:p>
            <a:pPr marL="228600" indent="-228600">
              <a:buFont typeface="+mj-lt"/>
              <a:buAutoNum type="arabicPeriod"/>
            </a:pPr>
            <a:r>
              <a:rPr lang="en-US" altLang="zh-CN" b="0" i="0" dirty="0">
                <a:solidFill>
                  <a:srgbClr val="121212"/>
                </a:solidFill>
                <a:effectLst/>
                <a:latin typeface="-apple-system"/>
              </a:rPr>
              <a:t>LN</a:t>
            </a:r>
            <a:r>
              <a:rPr lang="zh-CN" altLang="en-US" b="0" i="0" dirty="0">
                <a:solidFill>
                  <a:srgbClr val="121212"/>
                </a:solidFill>
                <a:effectLst/>
                <a:latin typeface="-apple-system"/>
              </a:rPr>
              <a:t>和</a:t>
            </a:r>
            <a:r>
              <a:rPr lang="en-US" altLang="zh-CN" b="0" i="0" dirty="0">
                <a:solidFill>
                  <a:srgbClr val="121212"/>
                </a:solidFill>
                <a:effectLst/>
                <a:latin typeface="-apple-system"/>
              </a:rPr>
              <a:t>BN</a:t>
            </a:r>
            <a:r>
              <a:rPr lang="zh-CN" altLang="en-US" b="0" i="0" dirty="0">
                <a:solidFill>
                  <a:srgbClr val="121212"/>
                </a:solidFill>
                <a:effectLst/>
                <a:latin typeface="-apple-system"/>
              </a:rPr>
              <a:t>不同点是归一化的维度是互相垂直的，</a:t>
            </a:r>
            <a:r>
              <a:rPr lang="en-US" altLang="zh-CN" b="0" i="0" dirty="0">
                <a:solidFill>
                  <a:srgbClr val="121212"/>
                </a:solidFill>
                <a:effectLst/>
                <a:latin typeface="-apple-system"/>
              </a:rPr>
              <a:t>LN</a:t>
            </a:r>
            <a:r>
              <a:rPr lang="zh-CN" altLang="en-US" b="0" i="0" dirty="0">
                <a:solidFill>
                  <a:srgbClr val="121212"/>
                </a:solidFill>
                <a:effectLst/>
                <a:latin typeface="-apple-system"/>
              </a:rPr>
              <a:t>取的同一样本不同通道做归一化，</a:t>
            </a:r>
            <a:r>
              <a:rPr lang="en-US" altLang="zh-CN" b="0" i="0" dirty="0">
                <a:solidFill>
                  <a:srgbClr val="121212"/>
                </a:solidFill>
                <a:effectLst/>
                <a:latin typeface="-apple-system"/>
              </a:rPr>
              <a:t>BN</a:t>
            </a:r>
            <a:r>
              <a:rPr lang="zh-CN" altLang="en-US" b="0" i="0" dirty="0">
                <a:solidFill>
                  <a:srgbClr val="121212"/>
                </a:solidFill>
                <a:effectLst/>
                <a:latin typeface="-apple-system"/>
              </a:rPr>
              <a:t>取的是不同样本同一通道的特征做归一化。</a:t>
            </a:r>
            <a:endParaRPr lang="en-US" altLang="zh-CN" dirty="0"/>
          </a:p>
          <a:p>
            <a:pPr marL="228600" indent="-228600">
              <a:buFont typeface="+mj-lt"/>
              <a:buAutoNum type="arabicPeriod"/>
            </a:pPr>
            <a:r>
              <a:rPr lang="zh-CN" altLang="en-US" dirty="0"/>
              <a:t>前馈网络主要包括带有</a:t>
            </a:r>
            <a:r>
              <a:rPr lang="en-US" altLang="zh-CN" dirty="0"/>
              <a:t>RELU</a:t>
            </a:r>
            <a:r>
              <a:rPr lang="zh-CN" altLang="en-US" dirty="0"/>
              <a:t>函数的两个全连接层</a:t>
            </a:r>
            <a:endParaRPr lang="en-US" altLang="zh-CN" dirty="0"/>
          </a:p>
        </p:txBody>
      </p:sp>
      <p:sp>
        <p:nvSpPr>
          <p:cNvPr id="4" name="灯片编号占位符 3"/>
          <p:cNvSpPr>
            <a:spLocks noGrp="1"/>
          </p:cNvSpPr>
          <p:nvPr>
            <p:ph type="sldNum" sz="quarter" idx="5"/>
          </p:nvPr>
        </p:nvSpPr>
        <p:spPr/>
        <p:txBody>
          <a:bodyPr/>
          <a:lstStyle/>
          <a:p>
            <a:fld id="{90C67994-E6D8-4BF4-9EBF-04AA14CA2F24}" type="slidenum">
              <a:rPr lang="en-US" smtClean="0"/>
              <a:pPr/>
              <a:t>7</a:t>
            </a:fld>
            <a:endParaRPr lang="en-US" dirty="0"/>
          </a:p>
        </p:txBody>
      </p:sp>
    </p:spTree>
    <p:extLst>
      <p:ext uri="{BB962C8B-B14F-4D97-AF65-F5344CB8AC3E}">
        <p14:creationId xmlns:p14="http://schemas.microsoft.com/office/powerpoint/2010/main" val="4083764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sz="1200" dirty="0">
                <a:latin typeface="微软雅黑" panose="020B0503020204020204" pitchFamily="34" charset="-122"/>
                <a:ea typeface="微软雅黑" panose="020B0503020204020204" pitchFamily="34" charset="-122"/>
              </a:rPr>
              <a:t>Skip-connection</a:t>
            </a:r>
            <a:r>
              <a:rPr lang="zh-CN" altLang="en-US" sz="1200" dirty="0">
                <a:latin typeface="微软雅黑" panose="020B0503020204020204" pitchFamily="34" charset="-122"/>
                <a:ea typeface="微软雅黑" panose="020B0503020204020204" pitchFamily="34" charset="-122"/>
              </a:rPr>
              <a:t>放在</a:t>
            </a:r>
            <a:r>
              <a:rPr lang="en-US" altLang="zh-CN" sz="1200" dirty="0">
                <a:latin typeface="微软雅黑" panose="020B0503020204020204" pitchFamily="34" charset="-122"/>
                <a:ea typeface="微软雅黑" panose="020B0503020204020204" pitchFamily="34" charset="-122"/>
              </a:rPr>
              <a:t>self-attention</a:t>
            </a:r>
            <a:r>
              <a:rPr lang="zh-CN" altLang="en-US" sz="1200" dirty="0">
                <a:latin typeface="微软雅黑" panose="020B0503020204020204" pitchFamily="34" charset="-122"/>
                <a:ea typeface="微软雅黑" panose="020B0503020204020204" pitchFamily="34" charset="-122"/>
              </a:rPr>
              <a:t>模块的输入和输出之间</a:t>
            </a:r>
            <a:endParaRPr lang="en-US" altLang="zh-CN" sz="1200" dirty="0">
              <a:latin typeface="微软雅黑" panose="020B0503020204020204" pitchFamily="34" charset="-122"/>
              <a:ea typeface="微软雅黑" panose="020B0503020204020204" pitchFamily="34" charset="-122"/>
            </a:endParaRPr>
          </a:p>
          <a:p>
            <a:pPr marL="228600" indent="-228600">
              <a:buFont typeface="+mj-lt"/>
              <a:buAutoNum type="arabicPeriod"/>
            </a:pPr>
            <a:r>
              <a:rPr lang="en-US" altLang="zh-CN" sz="1200" dirty="0">
                <a:latin typeface="微软雅黑" panose="020B0503020204020204" pitchFamily="34" charset="-122"/>
                <a:ea typeface="微软雅黑" panose="020B0503020204020204" pitchFamily="34" charset="-122"/>
              </a:rPr>
              <a:t>Skip-connection</a:t>
            </a:r>
            <a:r>
              <a:rPr lang="zh-CN" altLang="en-US" sz="1200" dirty="0">
                <a:latin typeface="微软雅黑" panose="020B0503020204020204" pitchFamily="34" charset="-122"/>
                <a:ea typeface="微软雅黑" panose="020B0503020204020204" pitchFamily="34" charset="-122"/>
              </a:rPr>
              <a:t>为了解决梯度消失的问题，深度神经网络参数学习通常是通过梯度下降的方法，从网络的输出层由后向输入层计算每一层的梯度，层数很多的时候梯度就会减小，无限接近于</a:t>
            </a:r>
            <a:r>
              <a:rPr lang="en-US" altLang="zh-CN" sz="1200" dirty="0">
                <a:latin typeface="微软雅黑" panose="020B0503020204020204" pitchFamily="34" charset="-122"/>
                <a:ea typeface="微软雅黑" panose="020B0503020204020204" pitchFamily="34" charset="-122"/>
              </a:rPr>
              <a:t>0</a:t>
            </a:r>
            <a:r>
              <a:rPr lang="zh-CN" altLang="en-US" sz="1200" dirty="0">
                <a:latin typeface="微软雅黑" panose="020B0503020204020204" pitchFamily="34" charset="-122"/>
                <a:ea typeface="微软雅黑" panose="020B0503020204020204" pitchFamily="34" charset="-122"/>
              </a:rPr>
              <a:t>，网络就无法更新学习了，于是为了解决：加上浅层的</a:t>
            </a:r>
            <a:r>
              <a:rPr lang="en-US" altLang="zh-CN" sz="1200" dirty="0">
                <a:latin typeface="微软雅黑" panose="020B0503020204020204" pitchFamily="34" charset="-122"/>
                <a:ea typeface="微软雅黑" panose="020B0503020204020204" pitchFamily="34" charset="-122"/>
              </a:rPr>
              <a:t>input</a:t>
            </a:r>
            <a:r>
              <a:rPr lang="zh-CN" altLang="en-US" sz="1200" dirty="0">
                <a:latin typeface="微软雅黑" panose="020B0503020204020204" pitchFamily="34" charset="-122"/>
                <a:ea typeface="微软雅黑" panose="020B0503020204020204" pitchFamily="34" charset="-122"/>
              </a:rPr>
              <a:t>，提供计算梯度的捷径</a:t>
            </a:r>
          </a:p>
          <a:p>
            <a:pPr marL="228600" indent="-228600">
              <a:buFont typeface="+mj-lt"/>
              <a:buAutoNum type="arabicPeriod"/>
            </a:pPr>
            <a:r>
              <a:rPr lang="zh-CN" altLang="en-US" sz="1200" dirty="0">
                <a:latin typeface="微软雅黑" panose="020B0503020204020204" pitchFamily="34" charset="-122"/>
                <a:ea typeface="微软雅黑" panose="020B0503020204020204" pitchFamily="34" charset="-122"/>
              </a:rPr>
              <a:t>通过</a:t>
            </a:r>
            <a:r>
              <a:rPr lang="en-US" altLang="zh-CN" sz="1200" dirty="0">
                <a:latin typeface="微软雅黑" panose="020B0503020204020204" pitchFamily="34" charset="-122"/>
                <a:ea typeface="微软雅黑" panose="020B0503020204020204" pitchFamily="34" charset="-122"/>
              </a:rPr>
              <a:t>skip-connection</a:t>
            </a:r>
            <a:r>
              <a:rPr lang="zh-CN" altLang="en-US" sz="1200" dirty="0">
                <a:latin typeface="微软雅黑" panose="020B0503020204020204" pitchFamily="34" charset="-122"/>
                <a:ea typeface="微软雅黑" panose="020B0503020204020204" pitchFamily="34" charset="-122"/>
              </a:rPr>
              <a:t>可以把较浅的卷积层特征引过来，那些特征分辨率较高，且层数浅，会含有比较丰富的</a:t>
            </a:r>
            <a:r>
              <a:rPr lang="en-US" altLang="zh-CN" sz="1200" dirty="0">
                <a:latin typeface="微软雅黑" panose="020B0503020204020204" pitchFamily="34" charset="-122"/>
                <a:ea typeface="微软雅黑" panose="020B0503020204020204" pitchFamily="34" charset="-122"/>
              </a:rPr>
              <a:t>low-level</a:t>
            </a:r>
            <a:r>
              <a:rPr lang="zh-CN" altLang="en-US" sz="1200" dirty="0">
                <a:latin typeface="微软雅黑" panose="020B0503020204020204" pitchFamily="34" charset="-122"/>
                <a:ea typeface="微软雅黑" panose="020B0503020204020204" pitchFamily="34" charset="-122"/>
              </a:rPr>
              <a:t>信息，更利于生成分割</a:t>
            </a:r>
            <a:r>
              <a:rPr lang="en-US" altLang="zh-CN" sz="1200" dirty="0">
                <a:latin typeface="微软雅黑" panose="020B0503020204020204" pitchFamily="34" charset="-122"/>
                <a:ea typeface="微软雅黑" panose="020B0503020204020204" pitchFamily="34" charset="-122"/>
              </a:rPr>
              <a:t>mask</a:t>
            </a:r>
            <a:r>
              <a:rPr lang="zh-CN" altLang="en-US" sz="1200" dirty="0">
                <a:latin typeface="微软雅黑" panose="020B0503020204020204" pitchFamily="34" charset="-122"/>
                <a:ea typeface="微软雅黑"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90C67994-E6D8-4BF4-9EBF-04AA14CA2F24}" type="slidenum">
              <a:rPr lang="en-US" smtClean="0"/>
              <a:pPr/>
              <a:t>8</a:t>
            </a:fld>
            <a:endParaRPr lang="en-US" dirty="0"/>
          </a:p>
        </p:txBody>
      </p:sp>
    </p:spTree>
    <p:extLst>
      <p:ext uri="{BB962C8B-B14F-4D97-AF65-F5344CB8AC3E}">
        <p14:creationId xmlns:p14="http://schemas.microsoft.com/office/powerpoint/2010/main" val="147236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a:t>
            </a:r>
            <a:r>
              <a:rPr lang="zh-CN" altLang="en-US" dirty="0"/>
              <a:t>模块可以帮助</a:t>
            </a:r>
            <a:r>
              <a:rPr lang="en-US" altLang="zh-CN" dirty="0"/>
              <a:t>transformer</a:t>
            </a:r>
            <a:r>
              <a:rPr lang="zh-CN" altLang="en-US" dirty="0"/>
              <a:t>对序列的标记关系建模，这可以用在很多点云的处理应用中</a:t>
            </a:r>
            <a:endParaRPr lang="en-US" altLang="zh-CN" dirty="0"/>
          </a:p>
          <a:p>
            <a:endParaRPr lang="en-US" altLang="zh-CN" dirty="0"/>
          </a:p>
          <a:p>
            <a:r>
              <a:rPr lang="zh-CN" altLang="en-US" dirty="0"/>
              <a:t>点云</a:t>
            </a:r>
            <a:r>
              <a:rPr lang="en-US" altLang="zh-CN" dirty="0"/>
              <a:t>Transformer</a:t>
            </a:r>
            <a:r>
              <a:rPr lang="zh-CN" altLang="en-US" dirty="0"/>
              <a:t>的应用主要有五个领域</a:t>
            </a:r>
            <a:endParaRPr lang="en-US" altLang="zh-CN" dirty="0"/>
          </a:p>
          <a:p>
            <a:endParaRPr lang="en-US" altLang="zh-CN" dirty="0"/>
          </a:p>
          <a:p>
            <a:pPr marL="228600" indent="-228600">
              <a:buFont typeface="+mj-lt"/>
              <a:buAutoNum type="arabicPeriod"/>
            </a:pPr>
            <a:r>
              <a:rPr lang="zh-CN" altLang="en-US" dirty="0"/>
              <a:t>除了最经典的自然语言处理领域，</a:t>
            </a:r>
            <a:r>
              <a:rPr lang="en-US" altLang="zh-CN" dirty="0"/>
              <a:t>Transformer</a:t>
            </a:r>
            <a:r>
              <a:rPr lang="zh-CN" altLang="en-US" dirty="0"/>
              <a:t>的模型也被引入到图像处理领域（如图像分类的</a:t>
            </a:r>
            <a:r>
              <a:rPr lang="en-US" altLang="zh-CN" dirty="0" err="1"/>
              <a:t>ViT</a:t>
            </a:r>
            <a:r>
              <a:rPr lang="zh-CN" altLang="en-US" dirty="0"/>
              <a:t>），在很多领域表现的非常好，如图像分割，目标识别和追踪。</a:t>
            </a:r>
            <a:endParaRPr lang="en-US" altLang="zh-CN" dirty="0"/>
          </a:p>
          <a:p>
            <a:pPr marL="228600" indent="-228600">
              <a:buFont typeface="+mj-lt"/>
              <a:buAutoNum type="arabicPeriod"/>
            </a:pPr>
            <a:r>
              <a:rPr lang="zh-CN" altLang="en-US" dirty="0"/>
              <a:t>还有将卷积和</a:t>
            </a:r>
            <a:r>
              <a:rPr lang="en-US" altLang="zh-CN" dirty="0"/>
              <a:t>Transformer</a:t>
            </a:r>
            <a:r>
              <a:rPr lang="zh-CN" altLang="en-US" dirty="0"/>
              <a:t>结合的架构</a:t>
            </a:r>
            <a:r>
              <a:rPr lang="en-US" altLang="zh-CN" dirty="0"/>
              <a:t>.</a:t>
            </a:r>
          </a:p>
          <a:p>
            <a:pPr marL="228600" indent="-228600">
              <a:buFont typeface="+mj-lt"/>
              <a:buAutoNum type="arabicPeriod"/>
            </a:pPr>
            <a:r>
              <a:rPr lang="zh-CN" altLang="en-US" dirty="0"/>
              <a:t>因为</a:t>
            </a:r>
            <a:r>
              <a:rPr lang="en-US" altLang="zh-CN" dirty="0"/>
              <a:t>Transformer</a:t>
            </a:r>
            <a:r>
              <a:rPr lang="zh-CN" altLang="en-US" dirty="0"/>
              <a:t>有很强的全局特征学习的能力和顺序无关的操作，很适合点云的处理和分析</a:t>
            </a:r>
            <a:endParaRPr lang="en-US" altLang="zh-CN" dirty="0"/>
          </a:p>
          <a:p>
            <a:pPr marL="228600" indent="-228600">
              <a:buFont typeface="+mj-lt"/>
              <a:buAutoNum type="arabicPeriod"/>
            </a:pPr>
            <a:r>
              <a:rPr lang="zh-CN" altLang="en-US" dirty="0"/>
              <a:t>因为分类和语义分割领域的应用最多，于是我最近主要在做这类的点云</a:t>
            </a:r>
            <a:r>
              <a:rPr lang="en-US" altLang="zh-CN" dirty="0"/>
              <a:t>Transformer</a:t>
            </a:r>
            <a:r>
              <a:rPr lang="zh-CN" altLang="en-US" dirty="0"/>
              <a:t>调研</a:t>
            </a:r>
            <a:endParaRPr lang="en-US" altLang="zh-CN" dirty="0"/>
          </a:p>
          <a:p>
            <a:pPr marL="228600" indent="-228600">
              <a:buFont typeface="+mj-lt"/>
              <a:buAutoNum type="arabicPeriod"/>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9</a:t>
            </a:fld>
            <a:endParaRPr lang="en-US" dirty="0"/>
          </a:p>
        </p:txBody>
      </p:sp>
    </p:spTree>
    <p:extLst>
      <p:ext uri="{BB962C8B-B14F-4D97-AF65-F5344CB8AC3E}">
        <p14:creationId xmlns:p14="http://schemas.microsoft.com/office/powerpoint/2010/main" val="306266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dirty="0"/>
              <a:t>在</a:t>
            </a:r>
            <a:r>
              <a:rPr lang="en-US" altLang="zh-CN" dirty="0"/>
              <a:t>3D</a:t>
            </a:r>
            <a:r>
              <a:rPr lang="zh-CN" altLang="en-US" dirty="0"/>
              <a:t>点云中应用的</a:t>
            </a:r>
            <a:r>
              <a:rPr lang="en-US" altLang="zh-CN" dirty="0"/>
              <a:t>Transformer</a:t>
            </a:r>
            <a:r>
              <a:rPr lang="zh-CN" altLang="en-US" dirty="0"/>
              <a:t>可以分成几类，</a:t>
            </a:r>
            <a:endParaRPr lang="en-US" altLang="zh-CN" dirty="0"/>
          </a:p>
          <a:p>
            <a:pPr marL="228600" indent="-228600">
              <a:buFont typeface="+mj-lt"/>
              <a:buAutoNum type="arabicPeriod"/>
            </a:pPr>
            <a:r>
              <a:rPr lang="zh-CN" altLang="en-US" dirty="0"/>
              <a:t>操作尺度</a:t>
            </a:r>
            <a:r>
              <a:rPr lang="en-US" altLang="zh-CN" dirty="0"/>
              <a:t>: </a:t>
            </a:r>
            <a:r>
              <a:rPr lang="zh-CN" altLang="en-US" dirty="0"/>
              <a:t>对于</a:t>
            </a:r>
            <a:r>
              <a:rPr lang="en-US" altLang="zh-CN" dirty="0"/>
              <a:t>Transformer</a:t>
            </a:r>
            <a:r>
              <a:rPr lang="zh-CN" altLang="en-US" dirty="0"/>
              <a:t>模块的部署区域，分为全局和局部的，全局</a:t>
            </a:r>
            <a:r>
              <a:rPr lang="en-US" altLang="zh-CN" dirty="0"/>
              <a:t>Transformer</a:t>
            </a:r>
            <a:r>
              <a:rPr lang="zh-CN" altLang="en-US" dirty="0"/>
              <a:t>将所有输入的点应用于全局特征的提取，局部</a:t>
            </a:r>
            <a:r>
              <a:rPr lang="en-US" altLang="zh-CN" dirty="0"/>
              <a:t>transformer</a:t>
            </a:r>
            <a:r>
              <a:rPr lang="zh-CN" altLang="en-US" dirty="0"/>
              <a:t>只将局部的标识应用在局部特征提取</a:t>
            </a:r>
            <a:endParaRPr lang="en-US" altLang="zh-CN" dirty="0"/>
          </a:p>
          <a:p>
            <a:pPr marL="228600" indent="-228600">
              <a:buFont typeface="+mj-lt"/>
              <a:buAutoNum type="arabicPeriod"/>
            </a:pPr>
            <a:r>
              <a:rPr lang="zh-CN" altLang="en-US" dirty="0"/>
              <a:t>操作空间</a:t>
            </a:r>
            <a:r>
              <a:rPr lang="en-US" altLang="zh-CN" dirty="0"/>
              <a:t>:</a:t>
            </a:r>
            <a:r>
              <a:rPr lang="en-US" altLang="zh-CN" baseline="0" dirty="0"/>
              <a:t> </a:t>
            </a:r>
            <a:r>
              <a:rPr lang="zh-CN" altLang="en-US" baseline="0" dirty="0"/>
              <a:t>分成了两类：逐点和逐通道的两种，分别在输入点和输入通道之间计算输相似度</a:t>
            </a:r>
            <a:endParaRPr lang="en-US" altLang="zh-CN" baseline="0" dirty="0"/>
          </a:p>
          <a:p>
            <a:pPr marL="228600" indent="-228600">
              <a:buFont typeface="+mj-lt"/>
              <a:buAutoNum type="arabicPeriod"/>
            </a:pPr>
            <a:r>
              <a:rPr lang="zh-CN" altLang="en-US" baseline="0" dirty="0"/>
              <a:t>在数据表示上，主要分成基于体素化和基于点的两种</a:t>
            </a:r>
            <a:r>
              <a:rPr lang="en-US" altLang="zh-CN" baseline="0" dirty="0"/>
              <a:t>transformer</a:t>
            </a:r>
            <a:r>
              <a:rPr lang="zh-CN" altLang="en-US" baseline="0" dirty="0"/>
              <a:t>。体素化有</a:t>
            </a:r>
            <a:r>
              <a:rPr lang="en-US" altLang="zh-CN" baseline="0" dirty="0"/>
              <a:t>PVT</a:t>
            </a:r>
            <a:r>
              <a:rPr lang="zh-CN" altLang="en-US" baseline="0" dirty="0"/>
              <a:t>，基于点的数据分为</a:t>
            </a:r>
            <a:r>
              <a:rPr lang="en-US" altLang="zh-CN" baseline="0" dirty="0"/>
              <a:t>uniform scale </a:t>
            </a:r>
            <a:r>
              <a:rPr lang="zh-CN" altLang="en-US" baseline="0" dirty="0"/>
              <a:t>和 </a:t>
            </a:r>
            <a:r>
              <a:rPr lang="en-US" altLang="zh-CN" baseline="0" dirty="0"/>
              <a:t>multi scale</a:t>
            </a:r>
            <a:r>
              <a:rPr lang="zh-CN" altLang="en-US" baseline="0" dirty="0"/>
              <a:t>，表示点特征的规模在数据处理的时候是否变化。不变的有</a:t>
            </a:r>
            <a:r>
              <a:rPr lang="en-US" altLang="zh-CN" baseline="0" dirty="0"/>
              <a:t>PCT</a:t>
            </a:r>
            <a:r>
              <a:rPr lang="zh-CN" altLang="en-US" baseline="0" dirty="0"/>
              <a:t>，</a:t>
            </a:r>
            <a:r>
              <a:rPr lang="en-US" altLang="zh-CN" baseline="0" dirty="0"/>
              <a:t>Point-BERT</a:t>
            </a:r>
            <a:r>
              <a:rPr lang="zh-CN" altLang="en-US" baseline="0" dirty="0"/>
              <a:t>，变化的有</a:t>
            </a:r>
            <a:r>
              <a:rPr lang="en-US" altLang="zh-CN" baseline="0" dirty="0"/>
              <a:t>PT</a:t>
            </a:r>
            <a:r>
              <a:rPr lang="zh-CN" altLang="en-US" baseline="0" dirty="0"/>
              <a:t>，</a:t>
            </a:r>
            <a:r>
              <a:rPr lang="en-US" altLang="zh-CN" baseline="0" dirty="0"/>
              <a:t>Stratified Transformer</a:t>
            </a:r>
          </a:p>
          <a:p>
            <a:pPr marL="228600" indent="-228600">
              <a:buFont typeface="+mj-lt"/>
              <a:buAutoNum type="arabicPeriod"/>
            </a:pPr>
            <a:r>
              <a:rPr lang="zh-CN" altLang="en-US" baseline="0" dirty="0"/>
              <a:t>在</a:t>
            </a:r>
            <a:r>
              <a:rPr lang="en-US" altLang="zh-CN" baseline="0" dirty="0"/>
              <a:t>3D</a:t>
            </a:r>
            <a:r>
              <a:rPr lang="zh-CN" altLang="en-US" baseline="0" dirty="0"/>
              <a:t>任务中占主要部分的是分类和语义分割，如</a:t>
            </a:r>
            <a:r>
              <a:rPr lang="en-US" altLang="zh-CN" baseline="0" dirty="0"/>
              <a:t>Point Transformer</a:t>
            </a:r>
            <a:r>
              <a:rPr lang="zh-CN" altLang="en-US" baseline="0" dirty="0"/>
              <a:t>， </a:t>
            </a:r>
            <a:r>
              <a:rPr lang="en-US" altLang="zh-CN" baseline="0" dirty="0"/>
              <a:t>Point Cloud Transformer</a:t>
            </a:r>
            <a:r>
              <a:rPr lang="zh-CN" altLang="en-US" baseline="0" dirty="0"/>
              <a:t>， </a:t>
            </a:r>
            <a:r>
              <a:rPr lang="en-US" altLang="zh-CN" baseline="0" dirty="0"/>
              <a:t>PVT</a:t>
            </a:r>
            <a:r>
              <a:rPr lang="zh-CN" altLang="en-US" baseline="0" dirty="0"/>
              <a:t>（</a:t>
            </a:r>
            <a:r>
              <a:rPr lang="en-US" altLang="zh-CN" baseline="0" dirty="0"/>
              <a:t>Point-Voxel Transformer</a:t>
            </a:r>
            <a:r>
              <a:rPr lang="zh-CN" altLang="en-US" baseline="0" dirty="0"/>
              <a:t>）</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10</a:t>
            </a:fld>
            <a:endParaRPr lang="en-US" dirty="0"/>
          </a:p>
        </p:txBody>
      </p:sp>
    </p:spTree>
    <p:extLst>
      <p:ext uri="{BB962C8B-B14F-4D97-AF65-F5344CB8AC3E}">
        <p14:creationId xmlns:p14="http://schemas.microsoft.com/office/powerpoint/2010/main" val="11619657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61000"/>
            <a:duotone>
              <a:schemeClr val="accent2">
                <a:shade val="45000"/>
                <a:satMod val="135000"/>
              </a:schemeClr>
              <a:prstClr val="white"/>
            </a:duotone>
            <a:lum/>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25339" y="1313765"/>
            <a:ext cx="11941327" cy="2610290"/>
          </a:xfrm>
        </p:spPr>
        <p:txBody>
          <a:bodyPr>
            <a:noAutofit/>
          </a:bodyPr>
          <a:lstStyle>
            <a:lvl1pPr>
              <a:defRPr sz="4800" b="1">
                <a:solidFill>
                  <a:schemeClr val="accent2"/>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970" y="67090"/>
            <a:ext cx="1156665" cy="1156665"/>
          </a:xfrm>
          <a:prstGeom prst="rect">
            <a:avLst/>
          </a:prstGeom>
        </p:spPr>
      </p:pic>
      <p:pic>
        <p:nvPicPr>
          <p:cNvPr id="6" name="图片 9"/>
          <p:cNvPicPr>
            <a:picLocks noChangeAspect="1"/>
          </p:cNvPicPr>
          <p:nvPr userDrawn="1"/>
        </p:nvPicPr>
        <p:blipFill rotWithShape="1">
          <a:blip r:embed="rId5">
            <a:extLst>
              <a:ext uri="{28A0092B-C50C-407E-A947-70E740481C1C}">
                <a14:useLocalDpi xmlns:a14="http://schemas.microsoft.com/office/drawing/2010/main" val="0"/>
              </a:ext>
            </a:extLst>
          </a:blip>
          <a:srcRect l="15750"/>
          <a:stretch/>
        </p:blipFill>
        <p:spPr>
          <a:xfrm>
            <a:off x="1376645" y="176005"/>
            <a:ext cx="3851920" cy="1047750"/>
          </a:xfrm>
          <a:prstGeom prst="rect">
            <a:avLst/>
          </a:prstGeom>
        </p:spPr>
      </p:pic>
      <p:sp>
        <p:nvSpPr>
          <p:cNvPr id="8" name="Subtitle 2"/>
          <p:cNvSpPr>
            <a:spLocks noGrp="1"/>
          </p:cNvSpPr>
          <p:nvPr>
            <p:ph type="subTitle" idx="1"/>
          </p:nvPr>
        </p:nvSpPr>
        <p:spPr>
          <a:xfrm>
            <a:off x="126169" y="4239090"/>
            <a:ext cx="11939662" cy="1845205"/>
          </a:xfrm>
        </p:spPr>
        <p:txBody>
          <a:bodyPr>
            <a:normAutofit/>
          </a:bodyPr>
          <a:lstStyle>
            <a:lvl1pPr marL="0" indent="0" algn="ctr">
              <a:spcBef>
                <a:spcPts val="0"/>
              </a:spcBef>
              <a:buNone/>
              <a:defRPr sz="4800" b="1">
                <a:solidFill>
                  <a:schemeClr val="accent2"/>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7"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970" y="67090"/>
            <a:ext cx="1156665" cy="1156665"/>
          </a:xfrm>
          <a:prstGeom prst="rect">
            <a:avLst/>
          </a:prstGeom>
        </p:spPr>
      </p:pic>
      <p:pic>
        <p:nvPicPr>
          <p:cNvPr id="8" name="图片 9"/>
          <p:cNvPicPr>
            <a:picLocks noChangeAspect="1"/>
          </p:cNvPicPr>
          <p:nvPr userDrawn="1"/>
        </p:nvPicPr>
        <p:blipFill rotWithShape="1">
          <a:blip r:embed="rId3">
            <a:extLst>
              <a:ext uri="{28A0092B-C50C-407E-A947-70E740481C1C}">
                <a14:useLocalDpi xmlns:a14="http://schemas.microsoft.com/office/drawing/2010/main" val="0"/>
              </a:ext>
            </a:extLst>
          </a:blip>
          <a:srcRect l="15750"/>
          <a:stretch/>
        </p:blipFill>
        <p:spPr>
          <a:xfrm>
            <a:off x="1376645" y="176005"/>
            <a:ext cx="3851920" cy="1047750"/>
          </a:xfrm>
          <a:prstGeom prst="rect">
            <a:avLst/>
          </a:prstGeom>
        </p:spPr>
      </p:pic>
      <p:sp>
        <p:nvSpPr>
          <p:cNvPr id="9" name="Rectangle 8"/>
          <p:cNvSpPr/>
          <p:nvPr userDrawn="1"/>
        </p:nvSpPr>
        <p:spPr>
          <a:xfrm>
            <a:off x="0" y="5850649"/>
            <a:ext cx="12192000" cy="998731"/>
          </a:xfrm>
          <a:prstGeom prst="rect">
            <a:avLst/>
          </a:prstGeom>
          <a:solidFill>
            <a:srgbClr val="E00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p:cNvPicPr>
            <a:picLocks noChangeAspect="1"/>
          </p:cNvPicPr>
          <p:nvPr userDrawn="1"/>
        </p:nvPicPr>
        <p:blipFill rotWithShape="1">
          <a:blip r:embed="rId4">
            <a:extLst>
              <a:ext uri="{28A0092B-C50C-407E-A947-70E740481C1C}">
                <a14:useLocalDpi xmlns:a14="http://schemas.microsoft.com/office/drawing/2010/main" val="0"/>
              </a:ext>
            </a:extLst>
          </a:blip>
          <a:srcRect l="11272"/>
          <a:stretch/>
        </p:blipFill>
        <p:spPr>
          <a:xfrm>
            <a:off x="6591055" y="1223755"/>
            <a:ext cx="5599745" cy="4626894"/>
          </a:xfrm>
          <a:prstGeom prst="rect">
            <a:avLst/>
          </a:prstGeom>
        </p:spPr>
      </p:pic>
    </p:spTree>
    <p:extLst>
      <p:ext uri="{BB962C8B-B14F-4D97-AF65-F5344CB8AC3E}">
        <p14:creationId xmlns:p14="http://schemas.microsoft.com/office/powerpoint/2010/main" val="19027912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904"/>
            <a:ext cx="12192000" cy="998731"/>
          </a:xfrm>
          <a:prstGeom prst="rect">
            <a:avLst/>
          </a:prstGeom>
          <a:solidFill>
            <a:srgbClr val="E00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98633"/>
            <a:ext cx="11988800" cy="832521"/>
          </a:xfrm>
        </p:spPr>
        <p:txBody>
          <a:bodyPr>
            <a:noAutofit/>
          </a:bodyPr>
          <a:lstStyle>
            <a:lvl1pPr>
              <a:defRPr sz="4800" b="1">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a:xfrm>
            <a:off x="101600" y="1043736"/>
            <a:ext cx="11988800" cy="5661865"/>
          </a:xfrm>
        </p:spPr>
        <p:txBody>
          <a:bodyPr/>
          <a:lstStyle>
            <a:lvl1pPr marL="342900" indent="-342900">
              <a:spcBef>
                <a:spcPts val="600"/>
              </a:spcBef>
              <a:buClr>
                <a:srgbClr val="17347D"/>
              </a:buClr>
              <a:buFont typeface="Wingdings" pitchFamily="2" charset="2"/>
              <a:buChar char="q"/>
              <a:defRPr sz="3200" b="0">
                <a:solidFill>
                  <a:srgbClr val="17347D"/>
                </a:solidFill>
                <a:latin typeface="Arial" pitchFamily="34" charset="0"/>
                <a:cs typeface="Arial" pitchFamily="34" charset="0"/>
              </a:defRPr>
            </a:lvl1pPr>
            <a:lvl2pPr>
              <a:spcBef>
                <a:spcPts val="600"/>
              </a:spcBef>
              <a:buFont typeface="Wingdings" pitchFamily="2" charset="2"/>
              <a:buChar char="Ø"/>
              <a:defRPr b="0">
                <a:solidFill>
                  <a:srgbClr val="17347D"/>
                </a:solidFill>
                <a:latin typeface="Arial" pitchFamily="34" charset="0"/>
                <a:cs typeface="Arial" pitchFamily="34" charset="0"/>
              </a:defRPr>
            </a:lvl2pPr>
            <a:lvl3pPr marL="1143000" indent="-228600">
              <a:spcBef>
                <a:spcPts val="600"/>
              </a:spcBef>
              <a:buFont typeface="Wingdings" pitchFamily="2" charset="2"/>
              <a:buChar char="v"/>
              <a:defRPr b="0">
                <a:solidFill>
                  <a:srgbClr val="17347D"/>
                </a:solidFill>
                <a:latin typeface="Arial" pitchFamily="34" charset="0"/>
                <a:cs typeface="Arial" pitchFamily="34" charset="0"/>
              </a:defRPr>
            </a:lvl3pPr>
            <a:lvl4pPr>
              <a:spcBef>
                <a:spcPts val="600"/>
              </a:spcBef>
              <a:buFont typeface="Wingdings" pitchFamily="2" charset="2"/>
              <a:buChar char="§"/>
              <a:defRPr b="0">
                <a:solidFill>
                  <a:srgbClr val="17347D"/>
                </a:solidFill>
                <a:latin typeface="Arial" pitchFamily="34" charset="0"/>
                <a:cs typeface="Arial" pitchFamily="34" charset="0"/>
              </a:defRPr>
            </a:lvl4pPr>
            <a:lvl5pPr>
              <a:spcBef>
                <a:spcPts val="600"/>
              </a:spcBef>
              <a:defRPr b="0">
                <a:solidFill>
                  <a:srgbClr val="17347D"/>
                </a:solidFill>
                <a:latin typeface="Arial" pitchFamily="34" charset="0"/>
                <a:cs typeface="Arial" pitchFamily="34" charset="0"/>
              </a:defRPr>
            </a:lvl5pPr>
          </a:lstStyle>
          <a:p>
            <a:pPr lvl="0"/>
            <a:r>
              <a:rPr lang="en-US" dirty="0"/>
              <a:t> 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316582" y="6484258"/>
            <a:ext cx="744567" cy="365125"/>
          </a:xfrm>
        </p:spPr>
        <p:txBody>
          <a:bodyPr/>
          <a:lstStyle>
            <a:lvl1pPr>
              <a:defRPr sz="1400" b="1">
                <a:solidFill>
                  <a:srgbClr val="17347D"/>
                </a:solidFill>
                <a:effectLst>
                  <a:outerShdw blurRad="38100" dist="38100" dir="2700000" algn="tl">
                    <a:srgbClr val="000000">
                      <a:alpha val="43137"/>
                    </a:srgbClr>
                  </a:outerShdw>
                </a:effectLst>
              </a:defRPr>
            </a:lvl1p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sz="6000" dirty="0">
                <a:effectLst>
                  <a:outerShdw blurRad="38100" dist="38100" dir="2700000" algn="tl">
                    <a:srgbClr val="000000">
                      <a:alpha val="43137"/>
                    </a:srgbClr>
                  </a:outerShdw>
                </a:effectLst>
                <a:ea typeface="楷体" panose="02010609060101010101" pitchFamily="49" charset="-122"/>
              </a:rPr>
              <a:t>Transformer Review</a:t>
            </a:r>
            <a:endParaRPr lang="zh-CN" altLang="en-US" sz="6000" dirty="0">
              <a:effectLst>
                <a:outerShdw blurRad="38100" dist="38100" dir="2700000" algn="tl">
                  <a:srgbClr val="000000">
                    <a:alpha val="43137"/>
                  </a:srgbClr>
                </a:outerShdw>
              </a:effectLst>
              <a:ea typeface="楷体" panose="02010609060101010101" pitchFamily="49" charset="-122"/>
            </a:endParaRPr>
          </a:p>
        </p:txBody>
      </p:sp>
      <p:sp>
        <p:nvSpPr>
          <p:cNvPr id="5" name="Subtitle 2"/>
          <p:cNvSpPr>
            <a:spLocks noGrp="1"/>
          </p:cNvSpPr>
          <p:nvPr>
            <p:ph type="subTitle" idx="1"/>
          </p:nvPr>
        </p:nvSpPr>
        <p:spPr>
          <a:xfrm>
            <a:off x="126169" y="4104075"/>
            <a:ext cx="11939662" cy="2340260"/>
          </a:xfrm>
        </p:spPr>
        <p:txBody>
          <a:bodyPr>
            <a:noAutofit/>
          </a:bodyPr>
          <a:lstStyle/>
          <a:p>
            <a:pPr>
              <a:spcAft>
                <a:spcPts val="1800"/>
              </a:spcAft>
            </a:pPr>
            <a:r>
              <a:rPr lang="zh-CN" altLang="en-US" sz="5400" dirty="0">
                <a:latin typeface="楷体" panose="02010609060101010101" pitchFamily="49" charset="-122"/>
                <a:ea typeface="楷体" panose="02010609060101010101" pitchFamily="49" charset="-122"/>
              </a:rPr>
              <a:t>黄天灵</a:t>
            </a:r>
            <a:endParaRPr lang="en-US" altLang="zh-CN" sz="5400" dirty="0">
              <a:latin typeface="楷体" panose="02010609060101010101" pitchFamily="49" charset="-122"/>
              <a:ea typeface="楷体" panose="02010609060101010101" pitchFamily="49" charset="-122"/>
            </a:endParaRPr>
          </a:p>
          <a:p>
            <a:r>
              <a:rPr lang="en-US" altLang="zh-CN" sz="4400" i="1" dirty="0">
                <a:solidFill>
                  <a:schemeClr val="accent4"/>
                </a:solidFill>
                <a:effectLst>
                  <a:outerShdw blurRad="38100" dist="38100" dir="2700000" algn="tl">
                    <a:srgbClr val="000000">
                      <a:alpha val="43137"/>
                    </a:srgbClr>
                  </a:outerShdw>
                </a:effectLst>
              </a:rPr>
              <a:t>VLSI Lab @ PKU Shenzhen</a:t>
            </a:r>
          </a:p>
          <a:p>
            <a:pPr>
              <a:spcBef>
                <a:spcPts val="600"/>
              </a:spcBef>
            </a:pPr>
            <a:r>
              <a:rPr lang="en-US" altLang="zh-CN" sz="3200" dirty="0"/>
              <a:t>2023</a:t>
            </a:r>
            <a:r>
              <a:rPr lang="zh-CN" altLang="en-US" sz="3200" dirty="0"/>
              <a:t>年</a:t>
            </a:r>
            <a:r>
              <a:rPr lang="en-US" altLang="zh-CN" sz="3200" dirty="0"/>
              <a:t>5</a:t>
            </a:r>
            <a:r>
              <a:rPr lang="zh-CN" altLang="en-US" sz="3200" dirty="0"/>
              <a:t>月</a:t>
            </a:r>
            <a:r>
              <a:rPr lang="en-US" altLang="zh-CN" sz="3200" dirty="0"/>
              <a:t>23</a:t>
            </a:r>
            <a:r>
              <a:rPr lang="zh-CN" altLang="en-US" sz="3200" dirty="0"/>
              <a:t>日</a:t>
            </a:r>
            <a:endParaRPr lang="en-US" altLang="zh-CN" sz="3200" dirty="0"/>
          </a:p>
        </p:txBody>
      </p:sp>
    </p:spTree>
    <p:extLst>
      <p:ext uri="{BB962C8B-B14F-4D97-AF65-F5344CB8AC3E}">
        <p14:creationId xmlns:p14="http://schemas.microsoft.com/office/powerpoint/2010/main" val="24417441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5400" dirty="0">
                <a:ea typeface="楷体" panose="02010609060101010101" pitchFamily="49" charset="-122"/>
              </a:rPr>
              <a:t>Transformers in 3D Point Clouds</a:t>
            </a:r>
            <a:endParaRPr lang="zh-CN" altLang="en-US" sz="5400" dirty="0">
              <a:ea typeface="楷体" panose="02010609060101010101" pitchFamily="49" charset="-122"/>
            </a:endParaRPr>
          </a:p>
        </p:txBody>
      </p:sp>
      <p:sp>
        <p:nvSpPr>
          <p:cNvPr id="3" name="Content Placeholder 2"/>
          <p:cNvSpPr>
            <a:spLocks noGrp="1"/>
          </p:cNvSpPr>
          <p:nvPr>
            <p:ph idx="1"/>
          </p:nvPr>
        </p:nvSpPr>
        <p:spPr/>
        <p:txBody>
          <a:bodyPr>
            <a:normAutofit fontScale="92500"/>
          </a:bodyPr>
          <a:lstStyle/>
          <a:p>
            <a:r>
              <a:rPr lang="en-US" altLang="zh-CN" sz="3000" dirty="0">
                <a:ea typeface="华文楷体" panose="02010600040101010101" pitchFamily="2" charset="-122"/>
              </a:rPr>
              <a:t>Implementation</a:t>
            </a:r>
          </a:p>
          <a:p>
            <a:pPr lvl="1"/>
            <a:r>
              <a:rPr lang="en-US" altLang="zh-CN" sz="2600" dirty="0">
                <a:ea typeface="华文楷体" panose="02010600040101010101" pitchFamily="2" charset="-122"/>
              </a:rPr>
              <a:t>Operating scale</a:t>
            </a:r>
          </a:p>
          <a:p>
            <a:pPr lvl="2"/>
            <a:r>
              <a:rPr lang="en-US" altLang="zh-CN" sz="2200" dirty="0">
                <a:ea typeface="华文楷体" panose="02010600040101010101" pitchFamily="2" charset="-122"/>
              </a:rPr>
              <a:t>Global Transformers (</a:t>
            </a:r>
            <a:r>
              <a:rPr lang="en-US" altLang="zh-CN" sz="2200" b="1" dirty="0">
                <a:ea typeface="华文楷体" panose="02010600040101010101" pitchFamily="2" charset="-122"/>
              </a:rPr>
              <a:t>PCT, Point-BERT</a:t>
            </a:r>
            <a:r>
              <a:rPr lang="en-US" altLang="zh-CN" sz="2200" dirty="0">
                <a:ea typeface="华文楷体" panose="02010600040101010101" pitchFamily="2" charset="-122"/>
              </a:rPr>
              <a:t>) and Local Transformers (</a:t>
            </a:r>
            <a:r>
              <a:rPr lang="en-US" altLang="zh-CN" sz="2200" b="1" dirty="0">
                <a:ea typeface="华文楷体" panose="02010600040101010101" pitchFamily="2" charset="-122"/>
              </a:rPr>
              <a:t>PT, Stratified Transformer</a:t>
            </a:r>
            <a:r>
              <a:rPr lang="en-US" altLang="zh-CN" sz="2200" dirty="0">
                <a:ea typeface="华文楷体" panose="02010600040101010101" pitchFamily="2" charset="-122"/>
              </a:rPr>
              <a:t>)</a:t>
            </a:r>
          </a:p>
          <a:p>
            <a:pPr lvl="1"/>
            <a:r>
              <a:rPr lang="en-US" altLang="zh-CN" sz="2600" dirty="0">
                <a:ea typeface="华文楷体" panose="02010600040101010101" pitchFamily="2" charset="-122"/>
              </a:rPr>
              <a:t>Operating space (calculate similarity)</a:t>
            </a:r>
          </a:p>
          <a:p>
            <a:pPr lvl="2"/>
            <a:r>
              <a:rPr lang="en-US" altLang="zh-CN" sz="2200" dirty="0">
                <a:ea typeface="华文楷体" panose="02010600040101010101" pitchFamily="2" charset="-122"/>
              </a:rPr>
              <a:t>Point-wise: </a:t>
            </a:r>
            <a:r>
              <a:rPr lang="en-US" altLang="zh-CN" sz="2200" b="1" dirty="0">
                <a:ea typeface="华文楷体" panose="02010600040101010101" pitchFamily="2" charset="-122"/>
              </a:rPr>
              <a:t>PT, PCT</a:t>
            </a:r>
          </a:p>
          <a:p>
            <a:pPr lvl="2"/>
            <a:r>
              <a:rPr lang="en-US" altLang="zh-CN" sz="2200" dirty="0">
                <a:ea typeface="华文楷体" panose="02010600040101010101" pitchFamily="2" charset="-122"/>
              </a:rPr>
              <a:t>Channel-wise: </a:t>
            </a:r>
            <a:r>
              <a:rPr lang="en-US" altLang="zh-CN" sz="2200" b="1" dirty="0">
                <a:ea typeface="华文楷体" panose="02010600040101010101" pitchFamily="2" charset="-122"/>
              </a:rPr>
              <a:t>CAA </a:t>
            </a:r>
          </a:p>
          <a:p>
            <a:r>
              <a:rPr lang="en-US" altLang="zh-CN" sz="3100" dirty="0">
                <a:ea typeface="华文楷体" panose="02010600040101010101" pitchFamily="2" charset="-122"/>
              </a:rPr>
              <a:t>Data Representation</a:t>
            </a:r>
          </a:p>
          <a:p>
            <a:pPr lvl="1"/>
            <a:r>
              <a:rPr lang="en-US" altLang="zh-CN" sz="2600" dirty="0">
                <a:ea typeface="华文楷体" panose="02010600040101010101" pitchFamily="2" charset="-122"/>
              </a:rPr>
              <a:t>Voxel based: PVT</a:t>
            </a:r>
          </a:p>
          <a:p>
            <a:pPr lvl="1"/>
            <a:r>
              <a:rPr lang="en-US" altLang="zh-CN" sz="2600" dirty="0">
                <a:ea typeface="华文楷体" panose="02010600040101010101" pitchFamily="2" charset="-122"/>
              </a:rPr>
              <a:t>Point based</a:t>
            </a:r>
          </a:p>
          <a:p>
            <a:pPr lvl="2"/>
            <a:r>
              <a:rPr lang="en-US" altLang="zh-CN" sz="2200" dirty="0">
                <a:ea typeface="华文楷体" panose="02010600040101010101" pitchFamily="2" charset="-122"/>
              </a:rPr>
              <a:t>Uniform Scale: </a:t>
            </a:r>
            <a:r>
              <a:rPr lang="en-US" altLang="zh-CN" sz="2200" b="1" dirty="0">
                <a:ea typeface="华文楷体" panose="02010600040101010101" pitchFamily="2" charset="-122"/>
              </a:rPr>
              <a:t>PCT, Point-BERT</a:t>
            </a:r>
          </a:p>
          <a:p>
            <a:pPr lvl="2"/>
            <a:r>
              <a:rPr lang="en-US" altLang="zh-CN" sz="2200" dirty="0">
                <a:ea typeface="华文楷体" panose="02010600040101010101" pitchFamily="2" charset="-122"/>
              </a:rPr>
              <a:t>Multi Scale: </a:t>
            </a:r>
            <a:r>
              <a:rPr lang="en-US" altLang="zh-CN" sz="2200" b="1" dirty="0">
                <a:ea typeface="华文楷体" panose="02010600040101010101" pitchFamily="2" charset="-122"/>
              </a:rPr>
              <a:t>PT, Stratified Transformer</a:t>
            </a:r>
          </a:p>
          <a:p>
            <a:pPr marL="514350" indent="-457200"/>
            <a:r>
              <a:rPr lang="en-US" altLang="zh-CN" sz="3100" dirty="0">
                <a:ea typeface="华文楷体" panose="02010600040101010101" pitchFamily="2" charset="-122"/>
              </a:rPr>
              <a:t>3D Tasks</a:t>
            </a:r>
          </a:p>
          <a:p>
            <a:pPr marL="914400" lvl="1" indent="-457200"/>
            <a:r>
              <a:rPr lang="en-US" altLang="zh-CN" sz="2200" dirty="0">
                <a:ea typeface="华文楷体" panose="02010600040101010101" pitchFamily="2" charset="-122"/>
              </a:rPr>
              <a:t>Classification &amp; Segmentation: </a:t>
            </a:r>
            <a:r>
              <a:rPr lang="en-US" altLang="zh-CN" sz="2200" b="1" dirty="0">
                <a:ea typeface="华文楷体" panose="02010600040101010101" pitchFamily="2" charset="-122"/>
              </a:rPr>
              <a:t>PT, PCT, PVT</a:t>
            </a:r>
          </a:p>
          <a:p>
            <a:pPr marL="914400" lvl="1" indent="-457200"/>
            <a:endParaRPr lang="en-US" altLang="zh-CN" sz="2600" dirty="0">
              <a:ea typeface="华文楷体" panose="02010600040101010101" pitchFamily="2" charset="-122"/>
            </a:endParaRPr>
          </a:p>
          <a:p>
            <a:pPr lvl="1"/>
            <a:endParaRPr lang="en-US" altLang="zh-CN" sz="2600" dirty="0">
              <a:ea typeface="华文楷体" panose="02010600040101010101" pitchFamily="2" charset="-122"/>
            </a:endParaRPr>
          </a:p>
          <a:p>
            <a:pPr lvl="1"/>
            <a:endParaRPr lang="en-US" altLang="zh-CN" sz="2600" dirty="0">
              <a:ea typeface="华文楷体" panose="02010600040101010101" pitchFamily="2" charset="-122"/>
            </a:endParaRPr>
          </a:p>
          <a:p>
            <a:pPr lvl="1"/>
            <a:endParaRPr lang="en-US" altLang="zh-CN" sz="2600" dirty="0">
              <a:ea typeface="华文楷体" panose="0201060004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39631288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楷体" panose="02010609060101010101" pitchFamily="49" charset="-122"/>
              </a:rPr>
              <a:t>Transformers in 3D Point Clouds</a:t>
            </a:r>
            <a:endParaRPr lang="zh-CN" altLang="en-US" dirty="0"/>
          </a:p>
        </p:txBody>
      </p:sp>
      <p:sp>
        <p:nvSpPr>
          <p:cNvPr id="3" name="内容占位符 2"/>
          <p:cNvSpPr>
            <a:spLocks noGrp="1"/>
          </p:cNvSpPr>
          <p:nvPr>
            <p:ph idx="1"/>
          </p:nvPr>
        </p:nvSpPr>
        <p:spPr/>
        <p:txBody>
          <a:bodyPr/>
          <a:lstStyle/>
          <a:p>
            <a:r>
              <a:rPr lang="en-US" altLang="zh-CN" sz="3000" dirty="0">
                <a:ea typeface="华文楷体" panose="02010600040101010101" pitchFamily="2" charset="-122"/>
              </a:rPr>
              <a:t>Operating scale</a:t>
            </a:r>
          </a:p>
          <a:p>
            <a:pPr lvl="1"/>
            <a:r>
              <a:rPr lang="en-US" altLang="zh-CN" sz="2600" dirty="0">
                <a:ea typeface="华文楷体" panose="02010600040101010101" pitchFamily="2" charset="-122"/>
              </a:rPr>
              <a:t>Global Transformers (</a:t>
            </a:r>
            <a:r>
              <a:rPr lang="en-US" altLang="zh-CN" sz="2600" b="1" dirty="0">
                <a:ea typeface="华文楷体" panose="02010600040101010101" pitchFamily="2" charset="-122"/>
              </a:rPr>
              <a:t>PCT, Point-BERT</a:t>
            </a:r>
            <a:r>
              <a:rPr lang="en-US" altLang="zh-CN" sz="2600" dirty="0">
                <a:ea typeface="华文楷体" panose="02010600040101010101" pitchFamily="2" charset="-122"/>
              </a:rPr>
              <a:t>)</a:t>
            </a:r>
          </a:p>
          <a:p>
            <a:pPr lvl="1"/>
            <a:r>
              <a:rPr lang="en-US" altLang="zh-CN" sz="2600" dirty="0">
                <a:ea typeface="华文楷体" panose="02010600040101010101" pitchFamily="2" charset="-122"/>
              </a:rPr>
              <a:t>Local Transformers (</a:t>
            </a:r>
            <a:r>
              <a:rPr lang="en-US" altLang="zh-CN" sz="2600" b="1" dirty="0">
                <a:ea typeface="华文楷体" panose="02010600040101010101" pitchFamily="2" charset="-122"/>
              </a:rPr>
              <a:t>PT, Stratified Transformer</a:t>
            </a:r>
            <a:r>
              <a:rPr lang="en-US" altLang="zh-CN" sz="2600" dirty="0">
                <a:ea typeface="华文楷体" panose="02010600040101010101" pitchFamily="2" charset="-122"/>
              </a:rPr>
              <a:t>)</a:t>
            </a:r>
          </a:p>
          <a:p>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35714280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Transformers</a:t>
            </a:r>
            <a:endParaRPr lang="zh-CN" altLang="en-US" dirty="0"/>
          </a:p>
        </p:txBody>
      </p:sp>
      <p:sp>
        <p:nvSpPr>
          <p:cNvPr id="3" name="内容占位符 2"/>
          <p:cNvSpPr>
            <a:spLocks noGrp="1"/>
          </p:cNvSpPr>
          <p:nvPr>
            <p:ph idx="1"/>
          </p:nvPr>
        </p:nvSpPr>
        <p:spPr>
          <a:xfrm>
            <a:off x="101600" y="1043736"/>
            <a:ext cx="11988800" cy="3150349"/>
          </a:xfrm>
        </p:spPr>
        <p:txBody>
          <a:bodyPr>
            <a:normAutofit fontScale="77500" lnSpcReduction="20000"/>
          </a:bodyPr>
          <a:lstStyle/>
          <a:p>
            <a:r>
              <a:rPr lang="en-US" altLang="zh-CN" dirty="0"/>
              <a:t>Global context: New output feature in F connect with all input features X</a:t>
            </a:r>
          </a:p>
          <a:p>
            <a:r>
              <a:rPr lang="en-US" altLang="zh-CN" dirty="0"/>
              <a:t>PCT: pure global Transformer network</a:t>
            </a:r>
          </a:p>
          <a:p>
            <a:pPr lvl="1"/>
            <a:r>
              <a:rPr lang="en-US" altLang="zh-CN" dirty="0"/>
              <a:t>Taking the 3D coordinates as input P</a:t>
            </a:r>
          </a:p>
          <a:p>
            <a:pPr lvl="1"/>
            <a:r>
              <a:rPr lang="en-US" altLang="zh-CN" b="1" dirty="0"/>
              <a:t>Neighbor-embedding</a:t>
            </a:r>
            <a:r>
              <a:rPr lang="en-US" altLang="zh-CN" dirty="0"/>
              <a:t>(map the point cloud into a high-dimensional feature space), incorporate local information into the embedded features</a:t>
            </a:r>
          </a:p>
          <a:p>
            <a:pPr lvl="1"/>
            <a:r>
              <a:rPr lang="en-US" altLang="zh-CN" dirty="0"/>
              <a:t>Features fed into 4 stacked global Transformer blocks to learn semantic information</a:t>
            </a:r>
          </a:p>
          <a:p>
            <a:pPr lvl="1"/>
            <a:r>
              <a:rPr lang="en-US" altLang="zh-CN" dirty="0"/>
              <a:t>Global features extracted by a global Max and Average(MA) pooling </a:t>
            </a:r>
          </a:p>
          <a:p>
            <a:pPr lvl="1"/>
            <a:r>
              <a:rPr lang="en-US" altLang="zh-CN" b="1" dirty="0"/>
              <a:t>Offset-Attention</a:t>
            </a:r>
            <a:r>
              <a:rPr lang="en-US" altLang="zh-CN" dirty="0"/>
              <a:t>-&gt; Laplacian matrix</a:t>
            </a:r>
          </a:p>
        </p:txBody>
      </p:sp>
      <p:sp>
        <p:nvSpPr>
          <p:cNvPr id="4" name="灯片编号占位符 3"/>
          <p:cNvSpPr>
            <a:spLocks noGrp="1"/>
          </p:cNvSpPr>
          <p:nvPr>
            <p:ph type="sldNum" sz="quarter" idx="12"/>
          </p:nvPr>
        </p:nvSpPr>
        <p:spPr/>
        <p:txBody>
          <a:bodyPr/>
          <a:lstStyle/>
          <a:p>
            <a:fld id="{B6F15528-21DE-4FAA-801E-634DDDAF4B2B}" type="slidenum">
              <a:rPr lang="en-US" smtClean="0"/>
              <a:pPr/>
              <a:t>12</a:t>
            </a:fld>
            <a:endParaRPr lang="en-US" dirty="0"/>
          </a:p>
        </p:txBody>
      </p:sp>
      <p:pic>
        <p:nvPicPr>
          <p:cNvPr id="5" name="图片 4"/>
          <p:cNvPicPr>
            <a:picLocks noChangeAspect="1"/>
          </p:cNvPicPr>
          <p:nvPr/>
        </p:nvPicPr>
        <p:blipFill>
          <a:blip r:embed="rId3"/>
          <a:stretch>
            <a:fillRect/>
          </a:stretch>
        </p:blipFill>
        <p:spPr>
          <a:xfrm>
            <a:off x="695400" y="3789040"/>
            <a:ext cx="10609750" cy="2695218"/>
          </a:xfrm>
          <a:prstGeom prst="rect">
            <a:avLst/>
          </a:prstGeom>
        </p:spPr>
      </p:pic>
      <p:sp>
        <p:nvSpPr>
          <p:cNvPr id="6" name="矩形 5"/>
          <p:cNvSpPr/>
          <p:nvPr/>
        </p:nvSpPr>
        <p:spPr>
          <a:xfrm>
            <a:off x="785410" y="6405210"/>
            <a:ext cx="10981220" cy="523220"/>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M.-H. </a:t>
            </a:r>
            <a:r>
              <a:rPr lang="en-US" altLang="zh-CN" sz="1400" b="1" dirty="0" err="1">
                <a:solidFill>
                  <a:srgbClr val="FF0000"/>
                </a:solidFill>
                <a:latin typeface="Times New Roman" panose="02020603050405020304" pitchFamily="18" charset="0"/>
                <a:cs typeface="Times New Roman" panose="02020603050405020304" pitchFamily="18" charset="0"/>
              </a:rPr>
              <a:t>Guo</a:t>
            </a:r>
            <a:r>
              <a:rPr lang="en-US" altLang="zh-CN" sz="1400" b="1" dirty="0">
                <a:solidFill>
                  <a:srgbClr val="FF0000"/>
                </a:solidFill>
                <a:latin typeface="Times New Roman" panose="02020603050405020304" pitchFamily="18" charset="0"/>
                <a:cs typeface="Times New Roman" panose="02020603050405020304" pitchFamily="18" charset="0"/>
              </a:rPr>
              <a:t>, J.-X. </a:t>
            </a:r>
            <a:r>
              <a:rPr lang="en-US" altLang="zh-CN" sz="1400" b="1" dirty="0" err="1">
                <a:solidFill>
                  <a:srgbClr val="FF0000"/>
                </a:solidFill>
                <a:latin typeface="Times New Roman" panose="02020603050405020304" pitchFamily="18" charset="0"/>
                <a:cs typeface="Times New Roman" panose="02020603050405020304" pitchFamily="18" charset="0"/>
              </a:rPr>
              <a:t>Cai</a:t>
            </a:r>
            <a:r>
              <a:rPr lang="en-US" altLang="zh-CN" sz="1400" b="1" dirty="0">
                <a:solidFill>
                  <a:srgbClr val="FF0000"/>
                </a:solidFill>
                <a:latin typeface="Times New Roman" panose="02020603050405020304" pitchFamily="18" charset="0"/>
                <a:cs typeface="Times New Roman" panose="02020603050405020304" pitchFamily="18" charset="0"/>
              </a:rPr>
              <a:t>, Z.-N. Liu, T.-J. Mu, R. R. Martin, and S.-M. Hu, “PCT: Point cloud transformer,”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Media., vol. 7, no. 2, pp. 187–199,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182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Transformers</a:t>
            </a:r>
            <a:endParaRPr lang="zh-CN" altLang="en-US" dirty="0"/>
          </a:p>
        </p:txBody>
      </p:sp>
      <p:sp>
        <p:nvSpPr>
          <p:cNvPr id="3" name="内容占位符 2"/>
          <p:cNvSpPr>
            <a:spLocks noGrp="1"/>
          </p:cNvSpPr>
          <p:nvPr>
            <p:ph idx="1"/>
          </p:nvPr>
        </p:nvSpPr>
        <p:spPr>
          <a:xfrm>
            <a:off x="101600" y="1043737"/>
            <a:ext cx="11988800" cy="2835314"/>
          </a:xfrm>
        </p:spPr>
        <p:txBody>
          <a:bodyPr>
            <a:normAutofit fontScale="92500" lnSpcReduction="10000"/>
          </a:bodyPr>
          <a:lstStyle/>
          <a:p>
            <a:r>
              <a:rPr lang="en-US" altLang="zh-CN" dirty="0"/>
              <a:t>PCT: pure global Transformer network</a:t>
            </a:r>
          </a:p>
          <a:p>
            <a:pPr lvl="1"/>
            <a:r>
              <a:rPr lang="en-US" altLang="zh-CN" b="1" dirty="0"/>
              <a:t>Neighbor-embedding Architecture </a:t>
            </a:r>
            <a:r>
              <a:rPr lang="en-US" altLang="zh-CN" dirty="0"/>
              <a:t>(map the point cloud into a high-dimensional feature space), incorporate local information into the embedded features</a:t>
            </a:r>
          </a:p>
          <a:p>
            <a:pPr lvl="1"/>
            <a:r>
              <a:rPr lang="en-US" altLang="zh-CN" dirty="0"/>
              <a:t>LBR(</a:t>
            </a:r>
            <a:r>
              <a:rPr lang="en-US" altLang="zh-CN" dirty="0" err="1"/>
              <a:t>Linear+BatchNorm+ReLU</a:t>
            </a:r>
            <a:r>
              <a:rPr lang="en-US" altLang="zh-CN" dirty="0"/>
              <a:t>)+SG(Sampling and Grouping)</a:t>
            </a:r>
          </a:p>
          <a:p>
            <a:pPr lvl="2"/>
            <a:r>
              <a:rPr lang="en-US" altLang="zh-CN" dirty="0"/>
              <a:t>SG layer aggregates features from the local neighbors for each grouped by </a:t>
            </a:r>
            <a:r>
              <a:rPr lang="en-US" altLang="zh-CN" b="1" dirty="0"/>
              <a:t>k-NN search </a:t>
            </a:r>
            <a:r>
              <a:rPr lang="en-US" altLang="zh-CN" dirty="0"/>
              <a:t>using Euclidean distance during point cloud sampling</a:t>
            </a:r>
          </a:p>
        </p:txBody>
      </p:sp>
      <p:sp>
        <p:nvSpPr>
          <p:cNvPr id="4" name="灯片编号占位符 3"/>
          <p:cNvSpPr>
            <a:spLocks noGrp="1"/>
          </p:cNvSpPr>
          <p:nvPr>
            <p:ph type="sldNum" sz="quarter" idx="12"/>
          </p:nvPr>
        </p:nvSpPr>
        <p:spPr/>
        <p:txBody>
          <a:bodyPr/>
          <a:lstStyle/>
          <a:p>
            <a:fld id="{B6F15528-21DE-4FAA-801E-634DDDAF4B2B}" type="slidenum">
              <a:rPr lang="en-US" smtClean="0"/>
              <a:pPr/>
              <a:t>13</a:t>
            </a:fld>
            <a:endParaRPr lang="en-US" dirty="0"/>
          </a:p>
        </p:txBody>
      </p:sp>
      <p:sp>
        <p:nvSpPr>
          <p:cNvPr id="6" name="矩形 5"/>
          <p:cNvSpPr/>
          <p:nvPr/>
        </p:nvSpPr>
        <p:spPr>
          <a:xfrm>
            <a:off x="785410" y="6405210"/>
            <a:ext cx="10981220" cy="523220"/>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M.-H. </a:t>
            </a:r>
            <a:r>
              <a:rPr lang="en-US" altLang="zh-CN" sz="1400" b="1" dirty="0" err="1">
                <a:solidFill>
                  <a:srgbClr val="FF0000"/>
                </a:solidFill>
                <a:latin typeface="Times New Roman" panose="02020603050405020304" pitchFamily="18" charset="0"/>
                <a:cs typeface="Times New Roman" panose="02020603050405020304" pitchFamily="18" charset="0"/>
              </a:rPr>
              <a:t>Guo</a:t>
            </a:r>
            <a:r>
              <a:rPr lang="en-US" altLang="zh-CN" sz="1400" b="1" dirty="0">
                <a:solidFill>
                  <a:srgbClr val="FF0000"/>
                </a:solidFill>
                <a:latin typeface="Times New Roman" panose="02020603050405020304" pitchFamily="18" charset="0"/>
                <a:cs typeface="Times New Roman" panose="02020603050405020304" pitchFamily="18" charset="0"/>
              </a:rPr>
              <a:t>, J.-X. </a:t>
            </a:r>
            <a:r>
              <a:rPr lang="en-US" altLang="zh-CN" sz="1400" b="1" dirty="0" err="1">
                <a:solidFill>
                  <a:srgbClr val="FF0000"/>
                </a:solidFill>
                <a:latin typeface="Times New Roman" panose="02020603050405020304" pitchFamily="18" charset="0"/>
                <a:cs typeface="Times New Roman" panose="02020603050405020304" pitchFamily="18" charset="0"/>
              </a:rPr>
              <a:t>Cai</a:t>
            </a:r>
            <a:r>
              <a:rPr lang="en-US" altLang="zh-CN" sz="1400" b="1" dirty="0">
                <a:solidFill>
                  <a:srgbClr val="FF0000"/>
                </a:solidFill>
                <a:latin typeface="Times New Roman" panose="02020603050405020304" pitchFamily="18" charset="0"/>
                <a:cs typeface="Times New Roman" panose="02020603050405020304" pitchFamily="18" charset="0"/>
              </a:rPr>
              <a:t>, Z.-N. Liu, T.-J. Mu, R. R. Martin, and S.-M. Hu, “PCT: Point cloud transformer,”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Media., vol. 7, no. 2, pp. 187–199,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1370475" y="3879050"/>
            <a:ext cx="9181020" cy="2247051"/>
          </a:xfrm>
          <a:prstGeom prst="rect">
            <a:avLst/>
          </a:prstGeom>
        </p:spPr>
      </p:pic>
    </p:spTree>
    <p:extLst>
      <p:ext uri="{BB962C8B-B14F-4D97-AF65-F5344CB8AC3E}">
        <p14:creationId xmlns:p14="http://schemas.microsoft.com/office/powerpoint/2010/main" val="1156695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 Transformers</a:t>
            </a:r>
            <a:endParaRPr lang="zh-CN" altLang="en-US" dirty="0"/>
          </a:p>
        </p:txBody>
      </p:sp>
      <p:sp>
        <p:nvSpPr>
          <p:cNvPr id="3" name="内容占位符 2"/>
          <p:cNvSpPr>
            <a:spLocks noGrp="1"/>
          </p:cNvSpPr>
          <p:nvPr>
            <p:ph idx="1"/>
          </p:nvPr>
        </p:nvSpPr>
        <p:spPr>
          <a:xfrm>
            <a:off x="101600" y="1043737"/>
            <a:ext cx="11988800" cy="2970328"/>
          </a:xfrm>
        </p:spPr>
        <p:txBody>
          <a:bodyPr>
            <a:normAutofit fontScale="77500" lnSpcReduction="20000"/>
          </a:bodyPr>
          <a:lstStyle/>
          <a:p>
            <a:r>
              <a:rPr lang="en-US" altLang="zh-CN" dirty="0"/>
              <a:t>Global context: New output feature in F connect with all input features X</a:t>
            </a:r>
          </a:p>
          <a:p>
            <a:r>
              <a:rPr lang="en-US" altLang="zh-CN" dirty="0"/>
              <a:t>BERT-style </a:t>
            </a:r>
            <a:r>
              <a:rPr lang="en-US" altLang="zh-CN" b="1" dirty="0"/>
              <a:t>pre-training</a:t>
            </a:r>
            <a:r>
              <a:rPr lang="en-US" altLang="zh-CN" dirty="0"/>
              <a:t> strategy for 3D global Transformers: </a:t>
            </a:r>
          </a:p>
          <a:p>
            <a:pPr lvl="1"/>
            <a:r>
              <a:rPr lang="en-US" altLang="zh-CN" dirty="0"/>
              <a:t>Adapt BERT to 3D point cloud processing</a:t>
            </a:r>
          </a:p>
          <a:p>
            <a:pPr lvl="1"/>
            <a:r>
              <a:rPr lang="en-US" altLang="zh-CN" dirty="0"/>
              <a:t>Taking the local patches as input, Input embedding(mini-</a:t>
            </a:r>
            <a:r>
              <a:rPr lang="en-US" altLang="zh-CN" dirty="0" err="1"/>
              <a:t>PointNet</a:t>
            </a:r>
            <a:r>
              <a:rPr lang="en-US" altLang="zh-CN" dirty="0"/>
              <a:t>), </a:t>
            </a:r>
            <a:r>
              <a:rPr lang="en-US" altLang="zh-CN" dirty="0" err="1"/>
              <a:t>ViT</a:t>
            </a:r>
            <a:r>
              <a:rPr lang="en-US" altLang="zh-CN" dirty="0"/>
              <a:t>, PC </a:t>
            </a:r>
            <a:r>
              <a:rPr lang="en-US" altLang="zh-CN" b="1" dirty="0"/>
              <a:t>Tokenizer</a:t>
            </a:r>
            <a:r>
              <a:rPr lang="en-US" altLang="zh-CN" dirty="0"/>
              <a:t>(convert the embedded points into discrete point tokens for pre-training)</a:t>
            </a:r>
          </a:p>
          <a:p>
            <a:pPr lvl="1"/>
            <a:r>
              <a:rPr lang="en-US" altLang="zh-CN" dirty="0"/>
              <a:t>During pre-training, the point embeddings with some </a:t>
            </a:r>
            <a:r>
              <a:rPr lang="en-US" altLang="zh-CN" b="1" dirty="0"/>
              <a:t>masked tokens </a:t>
            </a:r>
            <a:r>
              <a:rPr lang="en-US" altLang="zh-CN" dirty="0"/>
              <a:t>were fed into the Transformer encoder</a:t>
            </a:r>
          </a:p>
          <a:p>
            <a:pPr lvl="1"/>
            <a:r>
              <a:rPr lang="en-US" altLang="zh-CN" dirty="0"/>
              <a:t>the encoder can be trained to </a:t>
            </a:r>
            <a:r>
              <a:rPr lang="en-US" altLang="zh-CN" b="1" dirty="0"/>
              <a:t>recover</a:t>
            </a:r>
            <a:r>
              <a:rPr lang="en-US" altLang="zh-CN" dirty="0"/>
              <a:t> the corresponding tokens of the masked locations</a:t>
            </a:r>
          </a:p>
        </p:txBody>
      </p:sp>
      <p:sp>
        <p:nvSpPr>
          <p:cNvPr id="4" name="灯片编号占位符 3"/>
          <p:cNvSpPr>
            <a:spLocks noGrp="1"/>
          </p:cNvSpPr>
          <p:nvPr>
            <p:ph type="sldNum" sz="quarter" idx="12"/>
          </p:nvPr>
        </p:nvSpPr>
        <p:spPr/>
        <p:txBody>
          <a:bodyPr/>
          <a:lstStyle/>
          <a:p>
            <a:fld id="{B6F15528-21DE-4FAA-801E-634DDDAF4B2B}" type="slidenum">
              <a:rPr lang="en-US" smtClean="0"/>
              <a:pPr/>
              <a:t>14</a:t>
            </a:fld>
            <a:endParaRPr lang="en-US" dirty="0"/>
          </a:p>
        </p:txBody>
      </p:sp>
      <p:pic>
        <p:nvPicPr>
          <p:cNvPr id="7" name="图片 6">
            <a:extLst>
              <a:ext uri="{FF2B5EF4-FFF2-40B4-BE49-F238E27FC236}">
                <a16:creationId xmlns:a16="http://schemas.microsoft.com/office/drawing/2014/main" id="{01D6D6E6-158F-CBB9-C104-1CD154CCA7E8}"/>
              </a:ext>
            </a:extLst>
          </p:cNvPr>
          <p:cNvPicPr>
            <a:picLocks noChangeAspect="1"/>
          </p:cNvPicPr>
          <p:nvPr/>
        </p:nvPicPr>
        <p:blipFill>
          <a:blip r:embed="rId3"/>
          <a:stretch>
            <a:fillRect/>
          </a:stretch>
        </p:blipFill>
        <p:spPr>
          <a:xfrm>
            <a:off x="2045550" y="3683515"/>
            <a:ext cx="7623948" cy="2790365"/>
          </a:xfrm>
          <a:prstGeom prst="rect">
            <a:avLst/>
          </a:prstGeom>
        </p:spPr>
      </p:pic>
      <p:sp>
        <p:nvSpPr>
          <p:cNvPr id="6" name="矩形 5"/>
          <p:cNvSpPr/>
          <p:nvPr/>
        </p:nvSpPr>
        <p:spPr>
          <a:xfrm>
            <a:off x="785410" y="6405210"/>
            <a:ext cx="10981220" cy="523220"/>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X. Yu, L. Tang, Y. Rao, T. Huang, J. Zhou, and J. Lu, “Point-BERT: Pre-training 3D point cloud transformers with masked point modeling,” in Proc. IEEE Conf.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Pattern </a:t>
            </a:r>
            <a:r>
              <a:rPr lang="en-US" altLang="zh-CN" sz="1400" b="1" dirty="0" err="1">
                <a:solidFill>
                  <a:srgbClr val="FF0000"/>
                </a:solidFill>
                <a:latin typeface="Times New Roman" panose="02020603050405020304" pitchFamily="18" charset="0"/>
                <a:cs typeface="Times New Roman" panose="02020603050405020304" pitchFamily="18" charset="0"/>
              </a:rPr>
              <a:t>Recognit</a:t>
            </a:r>
            <a:r>
              <a:rPr lang="en-US" altLang="zh-CN" sz="1400" b="1" dirty="0">
                <a:solidFill>
                  <a:srgbClr val="FF0000"/>
                </a:solidFill>
                <a:latin typeface="Times New Roman" panose="02020603050405020304" pitchFamily="18" charset="0"/>
                <a:cs typeface="Times New Roman" panose="02020603050405020304" pitchFamily="18" charset="0"/>
              </a:rPr>
              <a:t>., 2022, pp. 19 313–19 322.</a:t>
            </a:r>
          </a:p>
        </p:txBody>
      </p:sp>
    </p:spTree>
    <p:extLst>
      <p:ext uri="{BB962C8B-B14F-4D97-AF65-F5344CB8AC3E}">
        <p14:creationId xmlns:p14="http://schemas.microsoft.com/office/powerpoint/2010/main" val="6253251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 Transformers</a:t>
            </a:r>
            <a:endParaRPr lang="zh-CN" altLang="en-US" dirty="0"/>
          </a:p>
        </p:txBody>
      </p:sp>
      <p:sp>
        <p:nvSpPr>
          <p:cNvPr id="3" name="内容占位符 2"/>
          <p:cNvSpPr>
            <a:spLocks noGrp="1"/>
          </p:cNvSpPr>
          <p:nvPr>
            <p:ph idx="1"/>
          </p:nvPr>
        </p:nvSpPr>
        <p:spPr>
          <a:xfrm>
            <a:off x="101600" y="1043735"/>
            <a:ext cx="11988800" cy="3420379"/>
          </a:xfrm>
        </p:spPr>
        <p:txBody>
          <a:bodyPr>
            <a:normAutofit fontScale="77500" lnSpcReduction="20000"/>
          </a:bodyPr>
          <a:lstStyle/>
          <a:p>
            <a:r>
              <a:rPr lang="en-US" altLang="zh-CN" dirty="0"/>
              <a:t>Local context: achieve feature aggregation in the local patch instead of the entire point cloud</a:t>
            </a:r>
          </a:p>
          <a:p>
            <a:r>
              <a:rPr lang="en-US" altLang="zh-CN" dirty="0"/>
              <a:t>Point Transformer</a:t>
            </a:r>
          </a:p>
          <a:p>
            <a:pPr lvl="1"/>
            <a:r>
              <a:rPr lang="en-US" altLang="zh-CN" dirty="0"/>
              <a:t>Based on vector attention</a:t>
            </a:r>
          </a:p>
          <a:p>
            <a:pPr lvl="1"/>
            <a:r>
              <a:rPr lang="en-US" altLang="zh-CN" dirty="0" err="1"/>
              <a:t>yi</a:t>
            </a:r>
            <a:r>
              <a:rPr lang="en-US" altLang="zh-CN" dirty="0"/>
              <a:t> is the </a:t>
            </a:r>
            <a:r>
              <a:rPr lang="en-US" altLang="zh-CN" b="1" dirty="0"/>
              <a:t>output feature</a:t>
            </a:r>
            <a:r>
              <a:rPr lang="en-US" altLang="zh-CN" dirty="0"/>
              <a:t>. φ, ψ, and α are pointwise feature transformations, such as linear projections or MLPs. </a:t>
            </a:r>
          </a:p>
          <a:p>
            <a:pPr lvl="1"/>
            <a:r>
              <a:rPr lang="en-US" altLang="zh-CN" dirty="0"/>
              <a:t>δ is a </a:t>
            </a:r>
            <a:r>
              <a:rPr lang="en-US" altLang="zh-CN" b="1" dirty="0"/>
              <a:t>position encoding</a:t>
            </a:r>
            <a:r>
              <a:rPr lang="en-US" altLang="zh-CN" dirty="0"/>
              <a:t> function and ρ is </a:t>
            </a:r>
            <a:r>
              <a:rPr lang="en-US" altLang="zh-CN" b="1" dirty="0"/>
              <a:t>a normalization </a:t>
            </a:r>
            <a:r>
              <a:rPr lang="en-US" altLang="zh-CN" dirty="0"/>
              <a:t>function such as </a:t>
            </a:r>
            <a:r>
              <a:rPr lang="en-US" altLang="zh-CN" dirty="0" err="1"/>
              <a:t>softmax</a:t>
            </a:r>
            <a:endParaRPr lang="en-US" altLang="zh-CN" dirty="0"/>
          </a:p>
          <a:p>
            <a:pPr lvl="1"/>
            <a:r>
              <a:rPr lang="en-US" altLang="zh-CN" b="1" dirty="0"/>
              <a:t>attention vector </a:t>
            </a:r>
            <a:r>
              <a:rPr lang="el-GR" altLang="zh-CN" dirty="0"/>
              <a:t>γ</a:t>
            </a:r>
            <a:r>
              <a:rPr lang="en-US" altLang="zh-CN" dirty="0"/>
              <a:t> (MLP+2linear+1ReLU nonlinearity) </a:t>
            </a:r>
          </a:p>
          <a:p>
            <a:pPr lvl="1"/>
            <a:r>
              <a:rPr lang="en-US" altLang="zh-CN" dirty="0"/>
              <a:t>the subset X (</a:t>
            </a:r>
            <a:r>
              <a:rPr lang="en-US" altLang="zh-CN" dirty="0" err="1"/>
              <a:t>i</a:t>
            </a:r>
            <a:r>
              <a:rPr lang="en-US" altLang="zh-CN" dirty="0"/>
              <a:t>) ⊆ X is a set of points in a </a:t>
            </a:r>
            <a:r>
              <a:rPr lang="en-US" altLang="zh-CN" dirty="0">
                <a:solidFill>
                  <a:srgbClr val="FF0000"/>
                </a:solidFill>
              </a:rPr>
              <a:t>local neighborhood </a:t>
            </a:r>
            <a:r>
              <a:rPr lang="en-US" altLang="zh-CN" dirty="0"/>
              <a:t>(specifically, k nearest neighbors) of xi</a:t>
            </a:r>
          </a:p>
        </p:txBody>
      </p:sp>
      <p:sp>
        <p:nvSpPr>
          <p:cNvPr id="4" name="灯片编号占位符 3"/>
          <p:cNvSpPr>
            <a:spLocks noGrp="1"/>
          </p:cNvSpPr>
          <p:nvPr>
            <p:ph type="sldNum" sz="quarter" idx="12"/>
          </p:nvPr>
        </p:nvSpPr>
        <p:spPr/>
        <p:txBody>
          <a:bodyPr/>
          <a:lstStyle/>
          <a:p>
            <a:fld id="{B6F15528-21DE-4FAA-801E-634DDDAF4B2B}" type="slidenum">
              <a:rPr lang="en-US" smtClean="0"/>
              <a:pPr/>
              <a:t>15</a:t>
            </a:fld>
            <a:endParaRPr lang="en-US" dirty="0"/>
          </a:p>
        </p:txBody>
      </p:sp>
      <p:sp>
        <p:nvSpPr>
          <p:cNvPr id="6" name="矩形 5"/>
          <p:cNvSpPr/>
          <p:nvPr/>
        </p:nvSpPr>
        <p:spPr>
          <a:xfrm>
            <a:off x="571727" y="6484258"/>
            <a:ext cx="1143127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H. Zhao, L. Jiang, J. </a:t>
            </a:r>
            <a:r>
              <a:rPr lang="en-US" altLang="zh-CN" sz="1400" b="1" dirty="0" err="1">
                <a:solidFill>
                  <a:srgbClr val="FF0000"/>
                </a:solidFill>
                <a:latin typeface="Times New Roman" panose="02020603050405020304" pitchFamily="18" charset="0"/>
                <a:cs typeface="Times New Roman" panose="02020603050405020304" pitchFamily="18" charset="0"/>
              </a:rPr>
              <a:t>Jia</a:t>
            </a:r>
            <a:r>
              <a:rPr lang="en-US" altLang="zh-CN" sz="1400" b="1" dirty="0">
                <a:solidFill>
                  <a:srgbClr val="FF0000"/>
                </a:solidFill>
                <a:latin typeface="Times New Roman" panose="02020603050405020304" pitchFamily="18" charset="0"/>
                <a:cs typeface="Times New Roman" panose="02020603050405020304" pitchFamily="18" charset="0"/>
              </a:rPr>
              <a:t>, P. H. </a:t>
            </a:r>
            <a:r>
              <a:rPr lang="en-US" altLang="zh-CN" sz="1400" b="1" dirty="0" err="1">
                <a:solidFill>
                  <a:srgbClr val="FF0000"/>
                </a:solidFill>
                <a:latin typeface="Times New Roman" panose="02020603050405020304" pitchFamily="18" charset="0"/>
                <a:cs typeface="Times New Roman" panose="02020603050405020304" pitchFamily="18" charset="0"/>
              </a:rPr>
              <a:t>Torr</a:t>
            </a:r>
            <a:r>
              <a:rPr lang="en-US" altLang="zh-CN" sz="1400" b="1" dirty="0">
                <a:solidFill>
                  <a:srgbClr val="FF0000"/>
                </a:solidFill>
                <a:latin typeface="Times New Roman" panose="02020603050405020304" pitchFamily="18" charset="0"/>
                <a:cs typeface="Times New Roman" panose="02020603050405020304" pitchFamily="18" charset="0"/>
              </a:rPr>
              <a:t>, and V. </a:t>
            </a:r>
            <a:r>
              <a:rPr lang="en-US" altLang="zh-CN" sz="1400" b="1" dirty="0" err="1">
                <a:solidFill>
                  <a:srgbClr val="FF0000"/>
                </a:solidFill>
                <a:latin typeface="Times New Roman" panose="02020603050405020304" pitchFamily="18" charset="0"/>
                <a:cs typeface="Times New Roman" panose="02020603050405020304" pitchFamily="18" charset="0"/>
              </a:rPr>
              <a:t>Koltun</a:t>
            </a:r>
            <a:r>
              <a:rPr lang="en-US" altLang="zh-CN" sz="1400" b="1" dirty="0">
                <a:solidFill>
                  <a:srgbClr val="FF0000"/>
                </a:solidFill>
                <a:latin typeface="Times New Roman" panose="02020603050405020304" pitchFamily="18" charset="0"/>
                <a:cs typeface="Times New Roman" panose="02020603050405020304" pitchFamily="18" charset="0"/>
              </a:rPr>
              <a:t>, “Point transformer,” in Proc. IEEE Int. Conf.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2021, pp. 16 25916 268.</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D6541ABE-63FD-4C76-0BEF-AD442A927CAF}"/>
              </a:ext>
            </a:extLst>
          </p:cNvPr>
          <p:cNvPicPr>
            <a:picLocks noChangeAspect="1"/>
          </p:cNvPicPr>
          <p:nvPr/>
        </p:nvPicPr>
        <p:blipFill rotWithShape="1">
          <a:blip r:embed="rId3"/>
          <a:srcRect t="2663" r="6499"/>
          <a:stretch/>
        </p:blipFill>
        <p:spPr>
          <a:xfrm>
            <a:off x="4257720" y="1403775"/>
            <a:ext cx="7745277" cy="1050400"/>
          </a:xfrm>
          <a:prstGeom prst="rect">
            <a:avLst/>
          </a:prstGeom>
        </p:spPr>
      </p:pic>
      <p:pic>
        <p:nvPicPr>
          <p:cNvPr id="8" name="图片 7">
            <a:extLst>
              <a:ext uri="{FF2B5EF4-FFF2-40B4-BE49-F238E27FC236}">
                <a16:creationId xmlns:a16="http://schemas.microsoft.com/office/drawing/2014/main" id="{F0DB1432-B429-AF9B-6B4B-3C8BD6085341}"/>
              </a:ext>
            </a:extLst>
          </p:cNvPr>
          <p:cNvPicPr>
            <a:picLocks noChangeAspect="1"/>
          </p:cNvPicPr>
          <p:nvPr/>
        </p:nvPicPr>
        <p:blipFill>
          <a:blip r:embed="rId4"/>
          <a:stretch>
            <a:fillRect/>
          </a:stretch>
        </p:blipFill>
        <p:spPr>
          <a:xfrm>
            <a:off x="3080664" y="4080060"/>
            <a:ext cx="5343171" cy="2417476"/>
          </a:xfrm>
          <a:prstGeom prst="rect">
            <a:avLst/>
          </a:prstGeom>
        </p:spPr>
      </p:pic>
    </p:spTree>
    <p:extLst>
      <p:ext uri="{BB962C8B-B14F-4D97-AF65-F5344CB8AC3E}">
        <p14:creationId xmlns:p14="http://schemas.microsoft.com/office/powerpoint/2010/main" val="35680535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 Transformers</a:t>
            </a:r>
            <a:endParaRPr lang="zh-CN" altLang="en-US" dirty="0"/>
          </a:p>
        </p:txBody>
      </p:sp>
      <p:sp>
        <p:nvSpPr>
          <p:cNvPr id="3" name="内容占位符 2"/>
          <p:cNvSpPr>
            <a:spLocks noGrp="1"/>
          </p:cNvSpPr>
          <p:nvPr>
            <p:ph idx="1"/>
          </p:nvPr>
        </p:nvSpPr>
        <p:spPr>
          <a:xfrm>
            <a:off x="101600" y="1043736"/>
            <a:ext cx="11988800" cy="2710445"/>
          </a:xfrm>
        </p:spPr>
        <p:txBody>
          <a:bodyPr>
            <a:normAutofit fontScale="62500" lnSpcReduction="20000"/>
          </a:bodyPr>
          <a:lstStyle/>
          <a:p>
            <a:r>
              <a:rPr lang="en-US" altLang="zh-CN" dirty="0"/>
              <a:t>Local context: achieve feature aggregation in the local patch instead of the entire point cloud</a:t>
            </a:r>
          </a:p>
          <a:p>
            <a:r>
              <a:rPr lang="en-US" altLang="zh-CN" dirty="0"/>
              <a:t>Point Transformer</a:t>
            </a:r>
          </a:p>
          <a:p>
            <a:pPr lvl="1"/>
            <a:r>
              <a:rPr lang="en-US" altLang="zh-CN" dirty="0"/>
              <a:t>Adopt the </a:t>
            </a:r>
            <a:r>
              <a:rPr lang="en-US" altLang="zh-CN" dirty="0" err="1"/>
              <a:t>PointNet</a:t>
            </a:r>
            <a:r>
              <a:rPr lang="en-US" altLang="zh-CN" dirty="0"/>
              <a:t>++ </a:t>
            </a:r>
            <a:r>
              <a:rPr lang="en-US" altLang="zh-CN" dirty="0" err="1"/>
              <a:t>hierarchial</a:t>
            </a:r>
            <a:r>
              <a:rPr lang="en-US" altLang="zh-CN" dirty="0"/>
              <a:t> architecture Focus on local patch processing</a:t>
            </a:r>
          </a:p>
          <a:p>
            <a:pPr lvl="1"/>
            <a:r>
              <a:rPr lang="en-US" altLang="zh-CN" dirty="0"/>
              <a:t>Replace the shared MLP modules in </a:t>
            </a:r>
            <a:r>
              <a:rPr lang="en-US" altLang="zh-CN" dirty="0" err="1"/>
              <a:t>PointNet</a:t>
            </a:r>
            <a:r>
              <a:rPr lang="en-US" altLang="zh-CN" dirty="0"/>
              <a:t>++ with local Transformer blocks</a:t>
            </a:r>
          </a:p>
          <a:p>
            <a:pPr lvl="1"/>
            <a:r>
              <a:rPr lang="en-US" altLang="zh-CN" dirty="0"/>
              <a:t>5 local Transformer blocks operated on </a:t>
            </a:r>
            <a:r>
              <a:rPr lang="en-US" altLang="zh-CN" dirty="0">
                <a:solidFill>
                  <a:srgbClr val="FF0000"/>
                </a:solidFill>
              </a:rPr>
              <a:t>progressively down sampled point sets( FPS )</a:t>
            </a:r>
          </a:p>
          <a:p>
            <a:pPr lvl="1"/>
            <a:r>
              <a:rPr lang="en-US" altLang="zh-CN" dirty="0"/>
              <a:t>transition down for feature encoding and transition up for feature decoding</a:t>
            </a:r>
            <a:endParaRPr lang="en-US" altLang="zh-CN" dirty="0">
              <a:solidFill>
                <a:srgbClr val="FF0000"/>
              </a:solidFill>
            </a:endParaRPr>
          </a:p>
          <a:p>
            <a:pPr lvl="1"/>
            <a:r>
              <a:rPr lang="en-US" altLang="zh-CN" dirty="0"/>
              <a:t>transition down: pool feature vectors from P1 onto P2 (K-Nearest Neighbor, KNN) neighborhoods of sample points.</a:t>
            </a:r>
          </a:p>
          <a:p>
            <a:pPr lvl="1"/>
            <a:r>
              <a:rPr lang="en-US" altLang="zh-CN" dirty="0"/>
              <a:t>transition up: map features from the </a:t>
            </a:r>
            <a:r>
              <a:rPr lang="en-US" altLang="zh-CN" dirty="0" err="1"/>
              <a:t>downsampled</a:t>
            </a:r>
            <a:r>
              <a:rPr lang="en-US" altLang="zh-CN" dirty="0"/>
              <a:t> input point set P2 onto its superset P1 ⊃ P2</a:t>
            </a:r>
          </a:p>
          <a:p>
            <a:pPr lvl="1"/>
            <a:endParaRPr lang="en-US" altLang="zh-CN" dirty="0"/>
          </a:p>
        </p:txBody>
      </p:sp>
      <p:sp>
        <p:nvSpPr>
          <p:cNvPr id="4" name="灯片编号占位符 3"/>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5" name="图片 4"/>
          <p:cNvPicPr>
            <a:picLocks noChangeAspect="1"/>
          </p:cNvPicPr>
          <p:nvPr/>
        </p:nvPicPr>
        <p:blipFill>
          <a:blip r:embed="rId3"/>
          <a:stretch>
            <a:fillRect/>
          </a:stretch>
        </p:blipFill>
        <p:spPr>
          <a:xfrm>
            <a:off x="1595500" y="3661230"/>
            <a:ext cx="8505945" cy="2837192"/>
          </a:xfrm>
          <a:prstGeom prst="rect">
            <a:avLst/>
          </a:prstGeom>
        </p:spPr>
      </p:pic>
      <p:sp>
        <p:nvSpPr>
          <p:cNvPr id="6" name="矩形 5"/>
          <p:cNvSpPr/>
          <p:nvPr/>
        </p:nvSpPr>
        <p:spPr>
          <a:xfrm>
            <a:off x="571727" y="6484258"/>
            <a:ext cx="1143127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H. Zhao, L. Jiang, J. </a:t>
            </a:r>
            <a:r>
              <a:rPr lang="en-US" altLang="zh-CN" sz="1400" b="1" dirty="0" err="1">
                <a:solidFill>
                  <a:srgbClr val="FF0000"/>
                </a:solidFill>
                <a:latin typeface="Times New Roman" panose="02020603050405020304" pitchFamily="18" charset="0"/>
                <a:cs typeface="Times New Roman" panose="02020603050405020304" pitchFamily="18" charset="0"/>
              </a:rPr>
              <a:t>Jia</a:t>
            </a:r>
            <a:r>
              <a:rPr lang="en-US" altLang="zh-CN" sz="1400" b="1" dirty="0">
                <a:solidFill>
                  <a:srgbClr val="FF0000"/>
                </a:solidFill>
                <a:latin typeface="Times New Roman" panose="02020603050405020304" pitchFamily="18" charset="0"/>
                <a:cs typeface="Times New Roman" panose="02020603050405020304" pitchFamily="18" charset="0"/>
              </a:rPr>
              <a:t>, P. H. </a:t>
            </a:r>
            <a:r>
              <a:rPr lang="en-US" altLang="zh-CN" sz="1400" b="1" dirty="0" err="1">
                <a:solidFill>
                  <a:srgbClr val="FF0000"/>
                </a:solidFill>
                <a:latin typeface="Times New Roman" panose="02020603050405020304" pitchFamily="18" charset="0"/>
                <a:cs typeface="Times New Roman" panose="02020603050405020304" pitchFamily="18" charset="0"/>
              </a:rPr>
              <a:t>Torr</a:t>
            </a:r>
            <a:r>
              <a:rPr lang="en-US" altLang="zh-CN" sz="1400" b="1" dirty="0">
                <a:solidFill>
                  <a:srgbClr val="FF0000"/>
                </a:solidFill>
                <a:latin typeface="Times New Roman" panose="02020603050405020304" pitchFamily="18" charset="0"/>
                <a:cs typeface="Times New Roman" panose="02020603050405020304" pitchFamily="18" charset="0"/>
              </a:rPr>
              <a:t>, and V. </a:t>
            </a:r>
            <a:r>
              <a:rPr lang="en-US" altLang="zh-CN" sz="1400" b="1" dirty="0" err="1">
                <a:solidFill>
                  <a:srgbClr val="FF0000"/>
                </a:solidFill>
                <a:latin typeface="Times New Roman" panose="02020603050405020304" pitchFamily="18" charset="0"/>
                <a:cs typeface="Times New Roman" panose="02020603050405020304" pitchFamily="18" charset="0"/>
              </a:rPr>
              <a:t>Koltun</a:t>
            </a:r>
            <a:r>
              <a:rPr lang="en-US" altLang="zh-CN" sz="1400" b="1" dirty="0">
                <a:solidFill>
                  <a:srgbClr val="FF0000"/>
                </a:solidFill>
                <a:latin typeface="Times New Roman" panose="02020603050405020304" pitchFamily="18" charset="0"/>
                <a:cs typeface="Times New Roman" panose="02020603050405020304" pitchFamily="18" charset="0"/>
              </a:rPr>
              <a:t>, “Point transformer,” in Proc. IEEE Int. Conf.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2021, pp. 16 25916 268.</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37639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 Transformers</a:t>
            </a:r>
            <a:endParaRPr lang="zh-CN" altLang="en-US" dirty="0"/>
          </a:p>
        </p:txBody>
      </p:sp>
      <p:sp>
        <p:nvSpPr>
          <p:cNvPr id="3" name="内容占位符 2"/>
          <p:cNvSpPr>
            <a:spLocks noGrp="1"/>
          </p:cNvSpPr>
          <p:nvPr>
            <p:ph idx="1"/>
          </p:nvPr>
        </p:nvSpPr>
        <p:spPr>
          <a:xfrm>
            <a:off x="101600" y="1043735"/>
            <a:ext cx="11988800" cy="2970330"/>
          </a:xfrm>
        </p:spPr>
        <p:txBody>
          <a:bodyPr>
            <a:normAutofit fontScale="92500" lnSpcReduction="10000"/>
          </a:bodyPr>
          <a:lstStyle/>
          <a:p>
            <a:r>
              <a:rPr lang="en-US" altLang="zh-CN" sz="2400" dirty="0"/>
              <a:t>Local context: achieve feature aggregation in the local patch instead of the entire point cloud</a:t>
            </a:r>
          </a:p>
          <a:p>
            <a:r>
              <a:rPr lang="en-US" altLang="zh-CN" sz="2400" dirty="0"/>
              <a:t>Stratified(</a:t>
            </a:r>
            <a:r>
              <a:rPr lang="zh-CN" altLang="en-US" sz="2400" dirty="0"/>
              <a:t>分层</a:t>
            </a:r>
            <a:r>
              <a:rPr lang="en-US" altLang="zh-CN" sz="2400" dirty="0"/>
              <a:t>) Transformer</a:t>
            </a:r>
          </a:p>
          <a:p>
            <a:pPr lvl="1"/>
            <a:r>
              <a:rPr lang="en-US" altLang="zh-CN" sz="2400" dirty="0"/>
              <a:t>Split the point cloud into a group of non-overlapping cubic windows </a:t>
            </a:r>
            <a:r>
              <a:rPr lang="en-US" altLang="zh-CN" sz="2400" dirty="0">
                <a:solidFill>
                  <a:srgbClr val="D00242"/>
                </a:solidFill>
              </a:rPr>
              <a:t>via 3D </a:t>
            </a:r>
            <a:r>
              <a:rPr lang="en-US" altLang="zh-CN" sz="2400" dirty="0" err="1">
                <a:solidFill>
                  <a:srgbClr val="D00242"/>
                </a:solidFill>
              </a:rPr>
              <a:t>voxelization</a:t>
            </a:r>
            <a:endParaRPr lang="en-US" altLang="zh-CN" sz="2400" dirty="0">
              <a:solidFill>
                <a:srgbClr val="D00242"/>
              </a:solidFill>
            </a:endParaRPr>
          </a:p>
          <a:p>
            <a:pPr lvl="1"/>
            <a:r>
              <a:rPr lang="en-US" altLang="zh-CN" sz="2400" dirty="0"/>
              <a:t>a </a:t>
            </a:r>
            <a:r>
              <a:rPr lang="en-US" altLang="zh-CN" sz="2400" dirty="0" err="1"/>
              <a:t>KPConv</a:t>
            </a:r>
            <a:r>
              <a:rPr lang="en-US" altLang="zh-CN" sz="2400" dirty="0"/>
              <a:t> embedding in the first stage to extract </a:t>
            </a:r>
            <a:r>
              <a:rPr lang="en-US" altLang="zh-CN" sz="2400" b="1" dirty="0"/>
              <a:t>the local geometric information </a:t>
            </a:r>
            <a:r>
              <a:rPr lang="en-US" altLang="zh-CN" sz="2400" dirty="0"/>
              <a:t>of the input point cloud.</a:t>
            </a:r>
          </a:p>
          <a:p>
            <a:pPr lvl="1"/>
            <a:r>
              <a:rPr lang="en-US" altLang="zh-CN" sz="2400" dirty="0"/>
              <a:t>Point Embedding to aggregate the features of local neighbors for each point</a:t>
            </a:r>
          </a:p>
          <a:p>
            <a:pPr lvl="1"/>
            <a:r>
              <a:rPr lang="en-US" altLang="zh-CN" sz="2400" dirty="0"/>
              <a:t>After several </a:t>
            </a:r>
            <a:r>
              <a:rPr lang="en-US" altLang="zh-CN" sz="2400" dirty="0" err="1"/>
              <a:t>downsample</a:t>
            </a:r>
            <a:r>
              <a:rPr lang="en-US" altLang="zh-CN" sz="2400" dirty="0"/>
              <a:t> layers and transformer blocks, the features are </a:t>
            </a:r>
            <a:r>
              <a:rPr lang="en-US" altLang="zh-CN" sz="2400" dirty="0" err="1"/>
              <a:t>upsampled</a:t>
            </a:r>
            <a:r>
              <a:rPr lang="en-US" altLang="zh-CN" sz="2400" dirty="0"/>
              <a:t> for segmentation. </a:t>
            </a:r>
          </a:p>
        </p:txBody>
      </p:sp>
      <p:sp>
        <p:nvSpPr>
          <p:cNvPr id="4" name="灯片编号占位符 3"/>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6" name="图片 5"/>
          <p:cNvPicPr>
            <a:picLocks noChangeAspect="1"/>
          </p:cNvPicPr>
          <p:nvPr/>
        </p:nvPicPr>
        <p:blipFill>
          <a:blip r:embed="rId3"/>
          <a:stretch>
            <a:fillRect/>
          </a:stretch>
        </p:blipFill>
        <p:spPr>
          <a:xfrm>
            <a:off x="1839540" y="3921267"/>
            <a:ext cx="7991876" cy="2567693"/>
          </a:xfrm>
          <a:prstGeom prst="rect">
            <a:avLst/>
          </a:prstGeom>
        </p:spPr>
      </p:pic>
      <p:sp>
        <p:nvSpPr>
          <p:cNvPr id="7" name="矩形 6"/>
          <p:cNvSpPr/>
          <p:nvPr/>
        </p:nvSpPr>
        <p:spPr>
          <a:xfrm>
            <a:off x="785410" y="6405210"/>
            <a:ext cx="10981220" cy="523220"/>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X. Lai et al., “Stratified transformer for 3D point cloud segmentation,” in Proc. IEEE Conf.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Pattern </a:t>
            </a:r>
            <a:r>
              <a:rPr lang="en-US" altLang="zh-CN" sz="1400" b="1" dirty="0" err="1">
                <a:solidFill>
                  <a:srgbClr val="FF0000"/>
                </a:solidFill>
                <a:latin typeface="Times New Roman" panose="02020603050405020304" pitchFamily="18" charset="0"/>
                <a:cs typeface="Times New Roman" panose="02020603050405020304" pitchFamily="18" charset="0"/>
              </a:rPr>
              <a:t>Recognit</a:t>
            </a:r>
            <a:r>
              <a:rPr lang="en-US" altLang="zh-CN" sz="1400" b="1" dirty="0">
                <a:solidFill>
                  <a:srgbClr val="FF0000"/>
                </a:solidFill>
                <a:latin typeface="Times New Roman" panose="02020603050405020304" pitchFamily="18" charset="0"/>
                <a:cs typeface="Times New Roman" panose="02020603050405020304" pitchFamily="18" charset="0"/>
              </a:rPr>
              <a:t>., 2022, pp. 8500–8509.</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9675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 Transformers</a:t>
            </a:r>
            <a:endParaRPr lang="zh-CN" altLang="en-US" dirty="0"/>
          </a:p>
        </p:txBody>
      </p:sp>
      <p:sp>
        <p:nvSpPr>
          <p:cNvPr id="3" name="内容占位符 2"/>
          <p:cNvSpPr>
            <a:spLocks noGrp="1"/>
          </p:cNvSpPr>
          <p:nvPr>
            <p:ph idx="1"/>
          </p:nvPr>
        </p:nvSpPr>
        <p:spPr>
          <a:xfrm>
            <a:off x="101600" y="1043735"/>
            <a:ext cx="6354440" cy="5220579"/>
          </a:xfrm>
        </p:spPr>
        <p:txBody>
          <a:bodyPr>
            <a:normAutofit fontScale="85000" lnSpcReduction="10000"/>
          </a:bodyPr>
          <a:lstStyle/>
          <a:p>
            <a:r>
              <a:rPr lang="en-US" altLang="zh-CN" dirty="0"/>
              <a:t>Stratified Transformer</a:t>
            </a:r>
          </a:p>
          <a:p>
            <a:pPr lvl="1"/>
            <a:r>
              <a:rPr lang="en-US" altLang="zh-CN" dirty="0"/>
              <a:t>Encoder-decoder Architecture</a:t>
            </a:r>
          </a:p>
          <a:p>
            <a:pPr lvl="2"/>
            <a:r>
              <a:rPr lang="en-US" altLang="zh-CN" dirty="0"/>
              <a:t>Each stage has 2 successive Transformer blocks</a:t>
            </a:r>
          </a:p>
          <a:p>
            <a:pPr lvl="2"/>
            <a:r>
              <a:rPr lang="en-US" altLang="zh-CN" dirty="0"/>
              <a:t>The former block: a </a:t>
            </a:r>
            <a:r>
              <a:rPr lang="en-US" altLang="zh-CN" b="1" dirty="0"/>
              <a:t>Stratified Self-Attention </a:t>
            </a:r>
            <a:r>
              <a:rPr lang="en-US" altLang="zh-CN" dirty="0"/>
              <a:t>(SSA)</a:t>
            </a:r>
          </a:p>
          <a:p>
            <a:pPr lvl="2"/>
            <a:r>
              <a:rPr lang="en-US" altLang="zh-CN" dirty="0"/>
              <a:t>The latter block: </a:t>
            </a:r>
            <a:r>
              <a:rPr lang="en-US" altLang="zh-CN" b="1" dirty="0"/>
              <a:t>Shifted SSA </a:t>
            </a:r>
            <a:r>
              <a:rPr lang="en-US" altLang="zh-CN" dirty="0"/>
              <a:t>(shift the window by half of the window size between 2 successive Transformer blocks)</a:t>
            </a:r>
          </a:p>
          <a:p>
            <a:pPr lvl="3"/>
            <a:r>
              <a:rPr lang="en-US" altLang="zh-CN" dirty="0"/>
              <a:t>Facilitate cross-window communication</a:t>
            </a:r>
          </a:p>
          <a:p>
            <a:pPr lvl="1"/>
            <a:r>
              <a:rPr lang="en-US" altLang="zh-CN" dirty="0"/>
              <a:t>Each query point only needs to consider </a:t>
            </a:r>
            <a:r>
              <a:rPr lang="en-US" altLang="zh-CN" b="1" dirty="0"/>
              <a:t>neighbors in the same window</a:t>
            </a:r>
          </a:p>
          <a:p>
            <a:pPr lvl="1"/>
            <a:r>
              <a:rPr lang="en-US" altLang="zh-CN" dirty="0"/>
              <a:t>Multi-head self-attention is performed in each window independently</a:t>
            </a:r>
          </a:p>
        </p:txBody>
      </p:sp>
      <p:sp>
        <p:nvSpPr>
          <p:cNvPr id="4" name="灯片编号占位符 3"/>
          <p:cNvSpPr>
            <a:spLocks noGrp="1"/>
          </p:cNvSpPr>
          <p:nvPr>
            <p:ph type="sldNum" sz="quarter" idx="12"/>
          </p:nvPr>
        </p:nvSpPr>
        <p:spPr/>
        <p:txBody>
          <a:bodyPr/>
          <a:lstStyle/>
          <a:p>
            <a:fld id="{B6F15528-21DE-4FAA-801E-634DDDAF4B2B}" type="slidenum">
              <a:rPr lang="en-US" smtClean="0"/>
              <a:pPr/>
              <a:t>18</a:t>
            </a:fld>
            <a:endParaRPr lang="en-US" dirty="0"/>
          </a:p>
        </p:txBody>
      </p:sp>
      <p:sp>
        <p:nvSpPr>
          <p:cNvPr id="7" name="矩形 6"/>
          <p:cNvSpPr/>
          <p:nvPr/>
        </p:nvSpPr>
        <p:spPr>
          <a:xfrm>
            <a:off x="785410" y="6405210"/>
            <a:ext cx="10981220" cy="523220"/>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X. Lai et al., “Stratified transformer for 3D point cloud segmentation,” in Proc. IEEE Conf.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Pattern </a:t>
            </a:r>
            <a:r>
              <a:rPr lang="en-US" altLang="zh-CN" sz="1400" b="1" dirty="0" err="1">
                <a:solidFill>
                  <a:srgbClr val="FF0000"/>
                </a:solidFill>
                <a:latin typeface="Times New Roman" panose="02020603050405020304" pitchFamily="18" charset="0"/>
                <a:cs typeface="Times New Roman" panose="02020603050405020304" pitchFamily="18" charset="0"/>
              </a:rPr>
              <a:t>Recognit</a:t>
            </a:r>
            <a:r>
              <a:rPr lang="en-US" altLang="zh-CN" sz="1400" b="1" dirty="0">
                <a:solidFill>
                  <a:srgbClr val="FF0000"/>
                </a:solidFill>
                <a:latin typeface="Times New Roman" panose="02020603050405020304" pitchFamily="18" charset="0"/>
                <a:cs typeface="Times New Roman" panose="02020603050405020304" pitchFamily="18" charset="0"/>
              </a:rPr>
              <a:t>., 2022, pp. 8500–8509.</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6880450" y="1095606"/>
            <a:ext cx="5314604" cy="4898679"/>
          </a:xfrm>
          <a:prstGeom prst="rect">
            <a:avLst/>
          </a:prstGeom>
        </p:spPr>
      </p:pic>
    </p:spTree>
    <p:extLst>
      <p:ext uri="{BB962C8B-B14F-4D97-AF65-F5344CB8AC3E}">
        <p14:creationId xmlns:p14="http://schemas.microsoft.com/office/powerpoint/2010/main" val="4199250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Local Transformers</a:t>
            </a:r>
            <a:endParaRPr lang="zh-CN" altLang="en-US" dirty="0"/>
          </a:p>
        </p:txBody>
      </p:sp>
      <p:sp>
        <p:nvSpPr>
          <p:cNvPr id="3" name="内容占位符 2"/>
          <p:cNvSpPr>
            <a:spLocks noGrp="1"/>
          </p:cNvSpPr>
          <p:nvPr>
            <p:ph idx="1"/>
          </p:nvPr>
        </p:nvSpPr>
        <p:spPr>
          <a:xfrm>
            <a:off x="101600" y="1043736"/>
            <a:ext cx="11988800" cy="2790309"/>
          </a:xfrm>
        </p:spPr>
        <p:txBody>
          <a:bodyPr>
            <a:normAutofit fontScale="70000" lnSpcReduction="20000"/>
          </a:bodyPr>
          <a:lstStyle/>
          <a:p>
            <a:r>
              <a:rPr lang="en-US" altLang="zh-CN" dirty="0"/>
              <a:t>Effective receptive field is enlarged remarkably and the query feature is able to effectively aggregate long-range contexts</a:t>
            </a:r>
          </a:p>
          <a:p>
            <a:r>
              <a:rPr lang="en-US" altLang="zh-CN" dirty="0"/>
              <a:t>Stratified Strategy for sampling keys</a:t>
            </a:r>
          </a:p>
          <a:p>
            <a:pPr lvl="1"/>
            <a:r>
              <a:rPr lang="en-US" altLang="zh-CN" dirty="0"/>
              <a:t>Partitioned into non-overlapping cubic windows with the window size </a:t>
            </a:r>
            <a:r>
              <a:rPr lang="en-US" altLang="zh-CN" dirty="0" err="1"/>
              <a:t>swin</a:t>
            </a:r>
            <a:endParaRPr lang="en-US" altLang="zh-CN" dirty="0"/>
          </a:p>
          <a:p>
            <a:pPr lvl="1"/>
            <a:r>
              <a:rPr lang="en-US" altLang="zh-CN" dirty="0"/>
              <a:t>For each query point qi, we find the points </a:t>
            </a:r>
            <a:r>
              <a:rPr lang="en-US" altLang="zh-CN" dirty="0" err="1"/>
              <a:t>Kdense</a:t>
            </a:r>
            <a:r>
              <a:rPr lang="en-US" altLang="zh-CN" dirty="0"/>
              <a:t> </a:t>
            </a:r>
            <a:r>
              <a:rPr lang="en-US" altLang="zh-CN" dirty="0" err="1"/>
              <a:t>i</a:t>
            </a:r>
            <a:r>
              <a:rPr lang="en-US" altLang="zh-CN" dirty="0"/>
              <a:t> in its window</a:t>
            </a:r>
          </a:p>
          <a:p>
            <a:pPr lvl="1"/>
            <a:r>
              <a:rPr lang="en-US" altLang="zh-CN" dirty="0" err="1"/>
              <a:t>Downsample</a:t>
            </a:r>
            <a:r>
              <a:rPr lang="en-US" altLang="zh-CN" dirty="0"/>
              <a:t> the input points through farthest point sampling (fps) </a:t>
            </a:r>
          </a:p>
          <a:p>
            <a:pPr lvl="1"/>
            <a:r>
              <a:rPr lang="en-US" altLang="zh-CN" dirty="0"/>
              <a:t>Find the points </a:t>
            </a:r>
            <a:r>
              <a:rPr lang="en-US" altLang="zh-CN" dirty="0" err="1"/>
              <a:t>Ksparse</a:t>
            </a:r>
            <a:r>
              <a:rPr lang="en-US" altLang="zh-CN" dirty="0"/>
              <a:t> </a:t>
            </a:r>
            <a:r>
              <a:rPr lang="en-US" altLang="zh-CN" dirty="0" err="1"/>
              <a:t>i</a:t>
            </a:r>
            <a:r>
              <a:rPr lang="en-US" altLang="zh-CN" dirty="0"/>
              <a:t> with a larger window size </a:t>
            </a:r>
            <a:r>
              <a:rPr lang="en-US" altLang="zh-CN" dirty="0" err="1"/>
              <a:t>slarge</a:t>
            </a:r>
            <a:r>
              <a:rPr lang="en-US" altLang="zh-CN" dirty="0"/>
              <a:t> win</a:t>
            </a:r>
          </a:p>
          <a:p>
            <a:pPr lvl="1"/>
            <a:r>
              <a:rPr lang="en-US" altLang="zh-CN" dirty="0"/>
              <a:t>both dense and sparse keys form the final keys, i.e., Ki = </a:t>
            </a:r>
            <a:r>
              <a:rPr lang="en-US" altLang="zh-CN" dirty="0" err="1"/>
              <a:t>Kdense</a:t>
            </a:r>
            <a:r>
              <a:rPr lang="en-US" altLang="zh-CN" dirty="0"/>
              <a:t> </a:t>
            </a:r>
            <a:r>
              <a:rPr lang="en-US" altLang="zh-CN" dirty="0" err="1"/>
              <a:t>i</a:t>
            </a:r>
            <a:r>
              <a:rPr lang="en-US" altLang="zh-CN" dirty="0"/>
              <a:t> ∪ </a:t>
            </a:r>
            <a:r>
              <a:rPr lang="en-US" altLang="zh-CN" dirty="0" err="1"/>
              <a:t>Ksparse</a:t>
            </a:r>
            <a:r>
              <a:rPr lang="en-US" altLang="zh-CN" dirty="0"/>
              <a:t> </a:t>
            </a:r>
            <a:r>
              <a:rPr lang="en-US" altLang="zh-CN" dirty="0" err="1"/>
              <a:t>i</a:t>
            </a:r>
            <a:r>
              <a:rPr lang="en-US" altLang="zh-CN" dirty="0"/>
              <a:t> </a:t>
            </a:r>
          </a:p>
        </p:txBody>
      </p:sp>
      <p:sp>
        <p:nvSpPr>
          <p:cNvPr id="4" name="灯片编号占位符 3"/>
          <p:cNvSpPr>
            <a:spLocks noGrp="1"/>
          </p:cNvSpPr>
          <p:nvPr>
            <p:ph type="sldNum" sz="quarter" idx="12"/>
          </p:nvPr>
        </p:nvSpPr>
        <p:spPr/>
        <p:txBody>
          <a:bodyPr/>
          <a:lstStyle/>
          <a:p>
            <a:fld id="{B6F15528-21DE-4FAA-801E-634DDDAF4B2B}" type="slidenum">
              <a:rPr lang="en-US" smtClean="0"/>
              <a:pPr/>
              <a:t>19</a:t>
            </a:fld>
            <a:endParaRPr lang="en-US" dirty="0"/>
          </a:p>
        </p:txBody>
      </p:sp>
      <p:pic>
        <p:nvPicPr>
          <p:cNvPr id="5" name="图片 4"/>
          <p:cNvPicPr>
            <a:picLocks noChangeAspect="1"/>
          </p:cNvPicPr>
          <p:nvPr/>
        </p:nvPicPr>
        <p:blipFill>
          <a:blip r:embed="rId3"/>
          <a:stretch>
            <a:fillRect/>
          </a:stretch>
        </p:blipFill>
        <p:spPr>
          <a:xfrm>
            <a:off x="3440705" y="3676647"/>
            <a:ext cx="5130570" cy="2728563"/>
          </a:xfrm>
          <a:prstGeom prst="rect">
            <a:avLst/>
          </a:prstGeom>
        </p:spPr>
      </p:pic>
      <p:sp>
        <p:nvSpPr>
          <p:cNvPr id="6" name="矩形 5"/>
          <p:cNvSpPr/>
          <p:nvPr/>
        </p:nvSpPr>
        <p:spPr>
          <a:xfrm>
            <a:off x="785410" y="6405210"/>
            <a:ext cx="10981220" cy="523220"/>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X. Lai et al., “Stratified transformer for 3D point cloud segmentation,” in Proc. IEEE Conf.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Pattern </a:t>
            </a:r>
            <a:r>
              <a:rPr lang="en-US" altLang="zh-CN" sz="1400" b="1" dirty="0" err="1">
                <a:solidFill>
                  <a:srgbClr val="FF0000"/>
                </a:solidFill>
                <a:latin typeface="Times New Roman" panose="02020603050405020304" pitchFamily="18" charset="0"/>
                <a:cs typeface="Times New Roman" panose="02020603050405020304" pitchFamily="18" charset="0"/>
              </a:rPr>
              <a:t>Recognit</a:t>
            </a:r>
            <a:r>
              <a:rPr lang="en-US" altLang="zh-CN" sz="1400" b="1" dirty="0">
                <a:solidFill>
                  <a:srgbClr val="FF0000"/>
                </a:solidFill>
                <a:latin typeface="Times New Roman" panose="02020603050405020304" pitchFamily="18" charset="0"/>
                <a:cs typeface="Times New Roman" panose="02020603050405020304" pitchFamily="18" charset="0"/>
              </a:rPr>
              <a:t>., 2022, pp. 8500–8509.</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02730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5400" dirty="0">
                <a:ea typeface="楷体" panose="02010609060101010101" pitchFamily="49" charset="-122"/>
              </a:rPr>
              <a:t>Contents</a:t>
            </a:r>
            <a:endParaRPr lang="zh-CN" altLang="en-US" sz="5400" dirty="0">
              <a:ea typeface="楷体" panose="02010609060101010101" pitchFamily="49" charset="-122"/>
            </a:endParaRPr>
          </a:p>
        </p:txBody>
      </p:sp>
      <p:sp>
        <p:nvSpPr>
          <p:cNvPr id="3" name="Content Placeholder 2"/>
          <p:cNvSpPr>
            <a:spLocks noGrp="1"/>
          </p:cNvSpPr>
          <p:nvPr>
            <p:ph idx="1"/>
          </p:nvPr>
        </p:nvSpPr>
        <p:spPr/>
        <p:txBody>
          <a:bodyPr>
            <a:normAutofit fontScale="77500" lnSpcReduction="20000"/>
          </a:bodyPr>
          <a:lstStyle/>
          <a:p>
            <a:endParaRPr lang="en-US" altLang="zh-CN" sz="2600" dirty="0">
              <a:ea typeface="华文楷体" panose="02010600040101010101" pitchFamily="2" charset="-122"/>
            </a:endParaRPr>
          </a:p>
          <a:p>
            <a:r>
              <a:rPr lang="en-US" altLang="zh-CN" sz="3000" b="1" dirty="0">
                <a:ea typeface="华文楷体" panose="02010600040101010101" pitchFamily="2" charset="-122"/>
              </a:rPr>
              <a:t>01 Transformer Networks</a:t>
            </a:r>
          </a:p>
          <a:p>
            <a:pPr lvl="1"/>
            <a:r>
              <a:rPr lang="en-US" altLang="zh-CN" sz="2600" dirty="0">
                <a:ea typeface="华文楷体" panose="02010600040101010101" pitchFamily="2" charset="-122"/>
              </a:rPr>
              <a:t>Attention Mechanism</a:t>
            </a:r>
          </a:p>
          <a:p>
            <a:r>
              <a:rPr lang="en-US" altLang="zh-CN" sz="3000" b="1" dirty="0"/>
              <a:t>02 Point Cloud Transformer Application</a:t>
            </a:r>
            <a:endParaRPr lang="en-US" altLang="zh-CN" sz="3000" b="1" dirty="0">
              <a:ea typeface="华文楷体" panose="02010600040101010101" pitchFamily="2" charset="-122"/>
            </a:endParaRPr>
          </a:p>
          <a:p>
            <a:r>
              <a:rPr lang="en-US" altLang="zh-CN" sz="3000" b="1" dirty="0">
                <a:ea typeface="华文楷体" panose="02010600040101010101" pitchFamily="2" charset="-122"/>
              </a:rPr>
              <a:t>03 Transformers in 3D Point Clouds</a:t>
            </a:r>
          </a:p>
          <a:p>
            <a:pPr lvl="1"/>
            <a:r>
              <a:rPr lang="en-US" altLang="zh-CN" sz="2700" dirty="0">
                <a:ea typeface="华文楷体" panose="02010600040101010101" pitchFamily="2" charset="-122"/>
              </a:rPr>
              <a:t>Implementation</a:t>
            </a:r>
          </a:p>
          <a:p>
            <a:pPr lvl="2"/>
            <a:r>
              <a:rPr lang="en-US" altLang="zh-CN" sz="2200" dirty="0">
                <a:ea typeface="华文楷体" panose="02010600040101010101" pitchFamily="2" charset="-122"/>
              </a:rPr>
              <a:t>Operating scale</a:t>
            </a:r>
          </a:p>
          <a:p>
            <a:pPr lvl="3"/>
            <a:r>
              <a:rPr lang="en-US" altLang="zh-CN" sz="1800" dirty="0">
                <a:ea typeface="华文楷体" panose="02010600040101010101" pitchFamily="2" charset="-122"/>
              </a:rPr>
              <a:t>Global Transformers (</a:t>
            </a:r>
            <a:r>
              <a:rPr lang="en-US" altLang="zh-CN" sz="1800" b="1" dirty="0">
                <a:ea typeface="华文楷体" panose="02010600040101010101" pitchFamily="2" charset="-122"/>
              </a:rPr>
              <a:t>PCT, Point-BERT</a:t>
            </a:r>
            <a:r>
              <a:rPr lang="en-US" altLang="zh-CN" sz="1800" dirty="0">
                <a:ea typeface="华文楷体" panose="02010600040101010101" pitchFamily="2" charset="-122"/>
              </a:rPr>
              <a:t>) and Local Transformers (</a:t>
            </a:r>
            <a:r>
              <a:rPr lang="en-US" altLang="zh-CN" sz="1800" b="1" dirty="0">
                <a:ea typeface="华文楷体" panose="02010600040101010101" pitchFamily="2" charset="-122"/>
              </a:rPr>
              <a:t>PT, Stratified Transformer</a:t>
            </a:r>
            <a:r>
              <a:rPr lang="en-US" altLang="zh-CN" sz="1800" dirty="0">
                <a:ea typeface="华文楷体" panose="02010600040101010101" pitchFamily="2" charset="-122"/>
              </a:rPr>
              <a:t>)</a:t>
            </a:r>
          </a:p>
          <a:p>
            <a:pPr lvl="2"/>
            <a:r>
              <a:rPr lang="en-US" altLang="zh-CN" sz="2200" dirty="0">
                <a:ea typeface="华文楷体" panose="02010600040101010101" pitchFamily="2" charset="-122"/>
              </a:rPr>
              <a:t>Operating space</a:t>
            </a:r>
          </a:p>
          <a:p>
            <a:pPr lvl="3"/>
            <a:r>
              <a:rPr lang="en-US" altLang="zh-CN" sz="1800" dirty="0">
                <a:ea typeface="华文楷体" panose="02010600040101010101" pitchFamily="2" charset="-122"/>
              </a:rPr>
              <a:t>Point-wise: </a:t>
            </a:r>
            <a:r>
              <a:rPr lang="en-US" altLang="zh-CN" sz="1800" b="1" dirty="0">
                <a:ea typeface="华文楷体" panose="02010600040101010101" pitchFamily="2" charset="-122"/>
              </a:rPr>
              <a:t>PT, PCT</a:t>
            </a:r>
          </a:p>
          <a:p>
            <a:pPr lvl="3"/>
            <a:r>
              <a:rPr lang="en-US" altLang="zh-CN" sz="1800" dirty="0">
                <a:ea typeface="华文楷体" panose="02010600040101010101" pitchFamily="2" charset="-122"/>
              </a:rPr>
              <a:t>Channel-wise: </a:t>
            </a:r>
            <a:r>
              <a:rPr lang="en-US" altLang="zh-CN" sz="1800" b="1" dirty="0">
                <a:ea typeface="华文楷体" panose="02010600040101010101" pitchFamily="2" charset="-122"/>
              </a:rPr>
              <a:t>CAA </a:t>
            </a:r>
          </a:p>
          <a:p>
            <a:pPr lvl="1"/>
            <a:r>
              <a:rPr lang="en-US" altLang="zh-CN" sz="2700" dirty="0">
                <a:ea typeface="华文楷体" panose="02010600040101010101" pitchFamily="2" charset="-122"/>
              </a:rPr>
              <a:t>Data Representation</a:t>
            </a:r>
          </a:p>
          <a:p>
            <a:pPr lvl="2"/>
            <a:r>
              <a:rPr lang="en-US" altLang="zh-CN" sz="2200" dirty="0">
                <a:ea typeface="华文楷体" panose="02010600040101010101" pitchFamily="2" charset="-122"/>
              </a:rPr>
              <a:t>Voxel based: </a:t>
            </a:r>
            <a:r>
              <a:rPr lang="en-US" altLang="zh-CN" sz="2200" b="1" dirty="0">
                <a:ea typeface="华文楷体" panose="02010600040101010101" pitchFamily="2" charset="-122"/>
              </a:rPr>
              <a:t>PVT</a:t>
            </a:r>
          </a:p>
          <a:p>
            <a:pPr lvl="2"/>
            <a:r>
              <a:rPr lang="en-US" altLang="zh-CN" sz="2200" dirty="0">
                <a:ea typeface="华文楷体" panose="02010600040101010101" pitchFamily="2" charset="-122"/>
              </a:rPr>
              <a:t>Point based</a:t>
            </a:r>
          </a:p>
          <a:p>
            <a:pPr lvl="3"/>
            <a:r>
              <a:rPr lang="en-US" altLang="zh-CN" sz="1800" dirty="0">
                <a:ea typeface="华文楷体" panose="02010600040101010101" pitchFamily="2" charset="-122"/>
              </a:rPr>
              <a:t>Uniform Scale: </a:t>
            </a:r>
            <a:r>
              <a:rPr lang="en-US" altLang="zh-CN" sz="1800" b="1" dirty="0">
                <a:ea typeface="华文楷体" panose="02010600040101010101" pitchFamily="2" charset="-122"/>
              </a:rPr>
              <a:t>PCT, Point-BERT</a:t>
            </a:r>
          </a:p>
          <a:p>
            <a:pPr lvl="3"/>
            <a:r>
              <a:rPr lang="en-US" altLang="zh-CN" sz="1800" dirty="0">
                <a:ea typeface="华文楷体" panose="02010600040101010101" pitchFamily="2" charset="-122"/>
              </a:rPr>
              <a:t>Multi Scale: </a:t>
            </a:r>
            <a:r>
              <a:rPr lang="en-US" altLang="zh-CN" sz="1800" b="1" dirty="0">
                <a:ea typeface="华文楷体" panose="02010600040101010101" pitchFamily="2" charset="-122"/>
              </a:rPr>
              <a:t>PT, Stratified Transformer</a:t>
            </a:r>
          </a:p>
          <a:p>
            <a:pPr marL="914400" lvl="1" indent="-457200"/>
            <a:r>
              <a:rPr lang="en-US" altLang="zh-CN" sz="2700" dirty="0">
                <a:ea typeface="华文楷体" panose="02010600040101010101" pitchFamily="2" charset="-122"/>
              </a:rPr>
              <a:t>3D Tasks</a:t>
            </a:r>
          </a:p>
          <a:p>
            <a:pPr marL="1314450" lvl="2" indent="-457200"/>
            <a:r>
              <a:rPr lang="en-US" altLang="zh-CN" sz="1800" dirty="0">
                <a:ea typeface="华文楷体" panose="02010600040101010101" pitchFamily="2" charset="-122"/>
              </a:rPr>
              <a:t>Classification &amp; Segmentation: </a:t>
            </a:r>
            <a:r>
              <a:rPr lang="en-US" altLang="zh-CN" sz="1800" b="1" dirty="0">
                <a:ea typeface="华文楷体" panose="02010600040101010101" pitchFamily="2" charset="-122"/>
              </a:rPr>
              <a:t>PT, PCT, PVT</a:t>
            </a:r>
          </a:p>
          <a:p>
            <a:pPr lvl="1"/>
            <a:endParaRPr lang="en-US" altLang="zh-CN" sz="2600" dirty="0">
              <a:ea typeface="华文楷体" panose="02010600040101010101" pitchFamily="2" charset="-122"/>
            </a:endParaRPr>
          </a:p>
          <a:p>
            <a:pPr lvl="1"/>
            <a:endParaRPr lang="en-US" altLang="zh-CN" sz="2600" dirty="0">
              <a:ea typeface="华文楷体" panose="02010600040101010101" pitchFamily="2"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37000135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楷体" panose="02010609060101010101" pitchFamily="49" charset="-122"/>
              </a:rPr>
              <a:t>Transformers in 3D Point Clouds</a:t>
            </a:r>
            <a:endParaRPr lang="zh-CN" altLang="en-US" dirty="0"/>
          </a:p>
        </p:txBody>
      </p:sp>
      <p:sp>
        <p:nvSpPr>
          <p:cNvPr id="3" name="内容占位符 2"/>
          <p:cNvSpPr>
            <a:spLocks noGrp="1"/>
          </p:cNvSpPr>
          <p:nvPr>
            <p:ph idx="1"/>
          </p:nvPr>
        </p:nvSpPr>
        <p:spPr/>
        <p:txBody>
          <a:bodyPr/>
          <a:lstStyle/>
          <a:p>
            <a:r>
              <a:rPr lang="en-US" altLang="zh-CN" sz="3000" dirty="0">
                <a:ea typeface="华文楷体" panose="02010600040101010101" pitchFamily="2" charset="-122"/>
              </a:rPr>
              <a:t>Operating space</a:t>
            </a:r>
          </a:p>
          <a:p>
            <a:pPr lvl="1"/>
            <a:r>
              <a:rPr lang="en-US" altLang="zh-CN" sz="2600" dirty="0">
                <a:ea typeface="华文楷体" panose="02010600040101010101" pitchFamily="2" charset="-122"/>
              </a:rPr>
              <a:t>Point-wise: </a:t>
            </a:r>
            <a:r>
              <a:rPr lang="en-US" altLang="zh-CN" sz="2600" b="1" dirty="0">
                <a:ea typeface="华文楷体" panose="02010600040101010101" pitchFamily="2" charset="-122"/>
              </a:rPr>
              <a:t>PT, PCT</a:t>
            </a:r>
          </a:p>
          <a:p>
            <a:pPr lvl="2"/>
            <a:r>
              <a:rPr lang="en-US" altLang="zh-CN" sz="2200" dirty="0">
                <a:ea typeface="华文楷体" panose="02010600040101010101" pitchFamily="2" charset="-122"/>
              </a:rPr>
              <a:t>measure the similarity among input points</a:t>
            </a:r>
          </a:p>
          <a:p>
            <a:pPr lvl="1"/>
            <a:r>
              <a:rPr lang="en-US" altLang="zh-CN" sz="2600" dirty="0">
                <a:ea typeface="华文楷体" panose="02010600040101010101" pitchFamily="2" charset="-122"/>
              </a:rPr>
              <a:t>Channel-wise: </a:t>
            </a:r>
            <a:r>
              <a:rPr lang="en-US" altLang="zh-CN" sz="2600" b="1" dirty="0">
                <a:ea typeface="华文楷体" panose="02010600040101010101" pitchFamily="2" charset="-122"/>
              </a:rPr>
              <a:t>CAA </a:t>
            </a:r>
          </a:p>
          <a:p>
            <a:pPr lvl="2"/>
            <a:r>
              <a:rPr lang="en-US" altLang="zh-CN" sz="2200" dirty="0">
                <a:ea typeface="华文楷体" panose="02010600040101010101" pitchFamily="2" charset="-122"/>
              </a:rPr>
              <a:t>distribute attention weights along channels</a:t>
            </a:r>
          </a:p>
          <a:p>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20</a:t>
            </a:fld>
            <a:endParaRPr lang="en-US" dirty="0"/>
          </a:p>
        </p:txBody>
      </p:sp>
      <p:pic>
        <p:nvPicPr>
          <p:cNvPr id="5" name="图片 4"/>
          <p:cNvPicPr>
            <a:picLocks noChangeAspect="1"/>
          </p:cNvPicPr>
          <p:nvPr/>
        </p:nvPicPr>
        <p:blipFill>
          <a:blip r:embed="rId3"/>
          <a:stretch>
            <a:fillRect/>
          </a:stretch>
        </p:blipFill>
        <p:spPr>
          <a:xfrm>
            <a:off x="1235460" y="3699030"/>
            <a:ext cx="6664700" cy="1843671"/>
          </a:xfrm>
          <a:prstGeom prst="rect">
            <a:avLst/>
          </a:prstGeom>
        </p:spPr>
      </p:pic>
      <p:pic>
        <p:nvPicPr>
          <p:cNvPr id="6" name="图片 5"/>
          <p:cNvPicPr>
            <a:picLocks noChangeAspect="1"/>
          </p:cNvPicPr>
          <p:nvPr/>
        </p:nvPicPr>
        <p:blipFill>
          <a:blip r:embed="rId4"/>
          <a:stretch>
            <a:fillRect/>
          </a:stretch>
        </p:blipFill>
        <p:spPr>
          <a:xfrm>
            <a:off x="8252910" y="3965310"/>
            <a:ext cx="857143" cy="390476"/>
          </a:xfrm>
          <a:prstGeom prst="rect">
            <a:avLst/>
          </a:prstGeom>
        </p:spPr>
      </p:pic>
      <p:pic>
        <p:nvPicPr>
          <p:cNvPr id="7" name="图片 6"/>
          <p:cNvPicPr>
            <a:picLocks noChangeAspect="1"/>
          </p:cNvPicPr>
          <p:nvPr/>
        </p:nvPicPr>
        <p:blipFill>
          <a:blip r:embed="rId5"/>
          <a:stretch>
            <a:fillRect/>
          </a:stretch>
        </p:blipFill>
        <p:spPr>
          <a:xfrm>
            <a:off x="8095766" y="4923013"/>
            <a:ext cx="1171429" cy="342857"/>
          </a:xfrm>
          <a:prstGeom prst="rect">
            <a:avLst/>
          </a:prstGeom>
        </p:spPr>
      </p:pic>
    </p:spTree>
    <p:extLst>
      <p:ext uri="{BB962C8B-B14F-4D97-AF65-F5344CB8AC3E}">
        <p14:creationId xmlns:p14="http://schemas.microsoft.com/office/powerpoint/2010/main" val="30960540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Point-wise Transformers</a:t>
            </a:r>
            <a:endParaRPr lang="zh-CN" altLang="en-US" dirty="0"/>
          </a:p>
        </p:txBody>
      </p:sp>
      <p:sp>
        <p:nvSpPr>
          <p:cNvPr id="3" name="内容占位符 2"/>
          <p:cNvSpPr>
            <a:spLocks noGrp="1"/>
          </p:cNvSpPr>
          <p:nvPr>
            <p:ph idx="1"/>
          </p:nvPr>
        </p:nvSpPr>
        <p:spPr>
          <a:xfrm>
            <a:off x="101600" y="1043737"/>
            <a:ext cx="11988800" cy="2070228"/>
          </a:xfrm>
        </p:spPr>
        <p:txBody>
          <a:bodyPr>
            <a:normAutofit fontScale="77500" lnSpcReduction="20000"/>
          </a:bodyPr>
          <a:lstStyle/>
          <a:p>
            <a:r>
              <a:rPr lang="en-US" altLang="zh-CN" dirty="0"/>
              <a:t>Point Transformer</a:t>
            </a:r>
          </a:p>
          <a:p>
            <a:pPr lvl="1"/>
            <a:r>
              <a:rPr lang="en-US" altLang="zh-CN" dirty="0"/>
              <a:t>φ, ψ, and α are </a:t>
            </a:r>
            <a:r>
              <a:rPr lang="en-US" altLang="zh-CN" b="1" dirty="0"/>
              <a:t>pointwise feature </a:t>
            </a:r>
            <a:r>
              <a:rPr lang="en-US" altLang="zh-CN" dirty="0"/>
              <a:t>transformations, such as linear projections or MLP</a:t>
            </a:r>
          </a:p>
          <a:p>
            <a:pPr lvl="1"/>
            <a:r>
              <a:rPr lang="en-US" altLang="zh-CN" dirty="0"/>
              <a:t>δ is a </a:t>
            </a:r>
            <a:r>
              <a:rPr lang="en-US" altLang="zh-CN" b="1" dirty="0"/>
              <a:t>position encoding </a:t>
            </a:r>
            <a:r>
              <a:rPr lang="en-US" altLang="zh-CN" dirty="0"/>
              <a:t>function and ρ is </a:t>
            </a:r>
            <a:r>
              <a:rPr lang="en-US" altLang="zh-CN" b="1" dirty="0"/>
              <a:t>a normalization function </a:t>
            </a:r>
            <a:r>
              <a:rPr lang="en-US" altLang="zh-CN" dirty="0"/>
              <a:t>such as </a:t>
            </a:r>
            <a:r>
              <a:rPr lang="en-US" altLang="zh-CN" dirty="0" err="1"/>
              <a:t>softmax</a:t>
            </a:r>
            <a:endParaRPr lang="en-US" altLang="zh-CN" dirty="0"/>
          </a:p>
          <a:p>
            <a:pPr lvl="1"/>
            <a:r>
              <a:rPr lang="en-US" altLang="zh-CN" dirty="0"/>
              <a:t>The </a:t>
            </a:r>
            <a:r>
              <a:rPr lang="en-US" altLang="zh-CN" b="1" dirty="0"/>
              <a:t>scalar attention layer </a:t>
            </a:r>
            <a:r>
              <a:rPr lang="en-US" altLang="zh-CN" dirty="0"/>
              <a:t>computes the scalar product between features transformed by φ and ψ </a:t>
            </a:r>
          </a:p>
          <a:p>
            <a:pPr lvl="1"/>
            <a:r>
              <a:rPr lang="en-US" altLang="zh-CN" dirty="0"/>
              <a:t>use the output as an attention weight for aggregating features transformed by α.</a:t>
            </a:r>
          </a:p>
          <a:p>
            <a:pPr lvl="1"/>
            <a:endParaRPr lang="en-US" altLang="zh-CN" dirty="0"/>
          </a:p>
        </p:txBody>
      </p:sp>
      <p:sp>
        <p:nvSpPr>
          <p:cNvPr id="4" name="灯片编号占位符 3"/>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5" name="图片 4"/>
          <p:cNvPicPr>
            <a:picLocks noChangeAspect="1"/>
          </p:cNvPicPr>
          <p:nvPr/>
        </p:nvPicPr>
        <p:blipFill>
          <a:blip r:embed="rId3"/>
          <a:stretch>
            <a:fillRect/>
          </a:stretch>
        </p:blipFill>
        <p:spPr>
          <a:xfrm>
            <a:off x="2180565" y="4014065"/>
            <a:ext cx="7830870" cy="2612018"/>
          </a:xfrm>
          <a:prstGeom prst="rect">
            <a:avLst/>
          </a:prstGeom>
        </p:spPr>
      </p:pic>
      <p:pic>
        <p:nvPicPr>
          <p:cNvPr id="6" name="图片 5"/>
          <p:cNvPicPr>
            <a:picLocks noChangeAspect="1"/>
          </p:cNvPicPr>
          <p:nvPr/>
        </p:nvPicPr>
        <p:blipFill>
          <a:blip r:embed="rId4"/>
          <a:stretch>
            <a:fillRect/>
          </a:stretch>
        </p:blipFill>
        <p:spPr>
          <a:xfrm>
            <a:off x="3996000" y="3217527"/>
            <a:ext cx="4200000" cy="704762"/>
          </a:xfrm>
          <a:prstGeom prst="rect">
            <a:avLst/>
          </a:prstGeom>
        </p:spPr>
      </p:pic>
      <p:sp>
        <p:nvSpPr>
          <p:cNvPr id="7" name="矩形 6"/>
          <p:cNvSpPr/>
          <p:nvPr/>
        </p:nvSpPr>
        <p:spPr>
          <a:xfrm>
            <a:off x="785410" y="6541603"/>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H. Zhao, L. Jiang, J. </a:t>
            </a:r>
            <a:r>
              <a:rPr lang="en-US" altLang="zh-CN" sz="1400" b="1" dirty="0" err="1">
                <a:solidFill>
                  <a:srgbClr val="FF0000"/>
                </a:solidFill>
                <a:latin typeface="Times New Roman" panose="02020603050405020304" pitchFamily="18" charset="0"/>
                <a:cs typeface="Times New Roman" panose="02020603050405020304" pitchFamily="18" charset="0"/>
              </a:rPr>
              <a:t>Jia</a:t>
            </a:r>
            <a:r>
              <a:rPr lang="en-US" altLang="zh-CN" sz="1400" b="1" dirty="0">
                <a:solidFill>
                  <a:srgbClr val="FF0000"/>
                </a:solidFill>
                <a:latin typeface="Times New Roman" panose="02020603050405020304" pitchFamily="18" charset="0"/>
                <a:cs typeface="Times New Roman" panose="02020603050405020304" pitchFamily="18" charset="0"/>
              </a:rPr>
              <a:t>, P. H. </a:t>
            </a:r>
            <a:r>
              <a:rPr lang="en-US" altLang="zh-CN" sz="1400" b="1" dirty="0" err="1">
                <a:solidFill>
                  <a:srgbClr val="FF0000"/>
                </a:solidFill>
                <a:latin typeface="Times New Roman" panose="02020603050405020304" pitchFamily="18" charset="0"/>
                <a:cs typeface="Times New Roman" panose="02020603050405020304" pitchFamily="18" charset="0"/>
              </a:rPr>
              <a:t>Torr</a:t>
            </a:r>
            <a:r>
              <a:rPr lang="en-US" altLang="zh-CN" sz="1400" b="1" dirty="0">
                <a:solidFill>
                  <a:srgbClr val="FF0000"/>
                </a:solidFill>
                <a:latin typeface="Times New Roman" panose="02020603050405020304" pitchFamily="18" charset="0"/>
                <a:cs typeface="Times New Roman" panose="02020603050405020304" pitchFamily="18" charset="0"/>
              </a:rPr>
              <a:t>, and V. </a:t>
            </a:r>
            <a:r>
              <a:rPr lang="en-US" altLang="zh-CN" sz="1400" b="1" dirty="0" err="1">
                <a:solidFill>
                  <a:srgbClr val="FF0000"/>
                </a:solidFill>
                <a:latin typeface="Times New Roman" panose="02020603050405020304" pitchFamily="18" charset="0"/>
                <a:cs typeface="Times New Roman" panose="02020603050405020304" pitchFamily="18" charset="0"/>
              </a:rPr>
              <a:t>Koltun</a:t>
            </a:r>
            <a:r>
              <a:rPr lang="en-US" altLang="zh-CN" sz="1400" b="1" dirty="0">
                <a:solidFill>
                  <a:srgbClr val="FF0000"/>
                </a:solidFill>
                <a:latin typeface="Times New Roman" panose="02020603050405020304" pitchFamily="18" charset="0"/>
                <a:cs typeface="Times New Roman" panose="02020603050405020304" pitchFamily="18" charset="0"/>
              </a:rPr>
              <a:t>, “Point transformer,” in Proc. IEEE Int. Conf.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2021, pp. 16 25916 268.</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9018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Point-wise Transformers</a:t>
            </a:r>
            <a:endParaRPr lang="zh-CN" altLang="en-US" dirty="0"/>
          </a:p>
        </p:txBody>
      </p:sp>
      <p:sp>
        <p:nvSpPr>
          <p:cNvPr id="3" name="内容占位符 2"/>
          <p:cNvSpPr>
            <a:spLocks noGrp="1"/>
          </p:cNvSpPr>
          <p:nvPr>
            <p:ph idx="1"/>
          </p:nvPr>
        </p:nvSpPr>
        <p:spPr>
          <a:xfrm>
            <a:off x="101600" y="1043738"/>
            <a:ext cx="11988800" cy="1620178"/>
          </a:xfrm>
        </p:spPr>
        <p:txBody>
          <a:bodyPr>
            <a:normAutofit fontScale="70000" lnSpcReduction="20000"/>
          </a:bodyPr>
          <a:lstStyle/>
          <a:p>
            <a:r>
              <a:rPr lang="en-US" altLang="zh-CN" dirty="0"/>
              <a:t>PCT: pure global Transformer network</a:t>
            </a:r>
          </a:p>
          <a:p>
            <a:pPr lvl="1"/>
            <a:r>
              <a:rPr lang="en-US" altLang="zh-CN" dirty="0"/>
              <a:t>Taking the 3D coordinates as input P</a:t>
            </a:r>
          </a:p>
          <a:p>
            <a:pPr lvl="1"/>
            <a:r>
              <a:rPr lang="en-US" altLang="zh-CN" dirty="0"/>
              <a:t>de-dimensional embedded feature Fe</a:t>
            </a:r>
          </a:p>
          <a:p>
            <a:pPr lvl="1"/>
            <a:r>
              <a:rPr lang="en-US" altLang="zh-CN" dirty="0"/>
              <a:t>Neighbor-embedding</a:t>
            </a:r>
          </a:p>
          <a:p>
            <a:pPr lvl="2"/>
            <a:r>
              <a:rPr lang="en-US" altLang="zh-CN" dirty="0" err="1"/>
              <a:t>embedd</a:t>
            </a:r>
            <a:r>
              <a:rPr lang="en-US" altLang="zh-CN" dirty="0"/>
              <a:t> the input points into a new feature space</a:t>
            </a:r>
          </a:p>
        </p:txBody>
      </p:sp>
      <p:sp>
        <p:nvSpPr>
          <p:cNvPr id="4" name="灯片编号占位符 3"/>
          <p:cNvSpPr>
            <a:spLocks noGrp="1"/>
          </p:cNvSpPr>
          <p:nvPr>
            <p:ph type="sldNum" sz="quarter" idx="12"/>
          </p:nvPr>
        </p:nvSpPr>
        <p:spPr/>
        <p:txBody>
          <a:bodyPr/>
          <a:lstStyle/>
          <a:p>
            <a:fld id="{B6F15528-21DE-4FAA-801E-634DDDAF4B2B}" type="slidenum">
              <a:rPr lang="en-US" smtClean="0"/>
              <a:pPr/>
              <a:t>22</a:t>
            </a:fld>
            <a:endParaRPr lang="en-US" dirty="0"/>
          </a:p>
        </p:txBody>
      </p:sp>
      <p:pic>
        <p:nvPicPr>
          <p:cNvPr id="5" name="图片 4"/>
          <p:cNvPicPr>
            <a:picLocks noChangeAspect="1"/>
          </p:cNvPicPr>
          <p:nvPr/>
        </p:nvPicPr>
        <p:blipFill>
          <a:blip r:embed="rId3"/>
          <a:stretch>
            <a:fillRect/>
          </a:stretch>
        </p:blipFill>
        <p:spPr>
          <a:xfrm>
            <a:off x="706832" y="3879050"/>
            <a:ext cx="10609750" cy="2695218"/>
          </a:xfrm>
          <a:prstGeom prst="rect">
            <a:avLst/>
          </a:prstGeom>
        </p:spPr>
      </p:pic>
      <p:pic>
        <p:nvPicPr>
          <p:cNvPr id="6" name="图片 5"/>
          <p:cNvPicPr>
            <a:picLocks noChangeAspect="1"/>
          </p:cNvPicPr>
          <p:nvPr/>
        </p:nvPicPr>
        <p:blipFill>
          <a:blip r:embed="rId4"/>
          <a:stretch>
            <a:fillRect/>
          </a:stretch>
        </p:blipFill>
        <p:spPr>
          <a:xfrm>
            <a:off x="3792659" y="2663915"/>
            <a:ext cx="4438095" cy="1285714"/>
          </a:xfrm>
          <a:prstGeom prst="rect">
            <a:avLst/>
          </a:prstGeom>
        </p:spPr>
      </p:pic>
      <p:pic>
        <p:nvPicPr>
          <p:cNvPr id="7" name="图片 6"/>
          <p:cNvPicPr>
            <a:picLocks noChangeAspect="1"/>
          </p:cNvPicPr>
          <p:nvPr/>
        </p:nvPicPr>
        <p:blipFill>
          <a:blip r:embed="rId5"/>
          <a:stretch>
            <a:fillRect/>
          </a:stretch>
        </p:blipFill>
        <p:spPr>
          <a:xfrm>
            <a:off x="5161986" y="1244019"/>
            <a:ext cx="1104762" cy="409524"/>
          </a:xfrm>
          <a:prstGeom prst="rect">
            <a:avLst/>
          </a:prstGeom>
        </p:spPr>
      </p:pic>
      <p:sp>
        <p:nvSpPr>
          <p:cNvPr id="8" name="矩形 7"/>
          <p:cNvSpPr/>
          <p:nvPr/>
        </p:nvSpPr>
        <p:spPr>
          <a:xfrm>
            <a:off x="785410" y="6405210"/>
            <a:ext cx="10981220" cy="523220"/>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M.-H. </a:t>
            </a:r>
            <a:r>
              <a:rPr lang="en-US" altLang="zh-CN" sz="1400" b="1" dirty="0" err="1">
                <a:solidFill>
                  <a:srgbClr val="FF0000"/>
                </a:solidFill>
                <a:latin typeface="Times New Roman" panose="02020603050405020304" pitchFamily="18" charset="0"/>
                <a:cs typeface="Times New Roman" panose="02020603050405020304" pitchFamily="18" charset="0"/>
              </a:rPr>
              <a:t>Guo</a:t>
            </a:r>
            <a:r>
              <a:rPr lang="en-US" altLang="zh-CN" sz="1400" b="1" dirty="0">
                <a:solidFill>
                  <a:srgbClr val="FF0000"/>
                </a:solidFill>
                <a:latin typeface="Times New Roman" panose="02020603050405020304" pitchFamily="18" charset="0"/>
                <a:cs typeface="Times New Roman" panose="02020603050405020304" pitchFamily="18" charset="0"/>
              </a:rPr>
              <a:t>, J.-X. </a:t>
            </a:r>
            <a:r>
              <a:rPr lang="en-US" altLang="zh-CN" sz="1400" b="1" dirty="0" err="1">
                <a:solidFill>
                  <a:srgbClr val="FF0000"/>
                </a:solidFill>
                <a:latin typeface="Times New Roman" panose="02020603050405020304" pitchFamily="18" charset="0"/>
                <a:cs typeface="Times New Roman" panose="02020603050405020304" pitchFamily="18" charset="0"/>
              </a:rPr>
              <a:t>Cai</a:t>
            </a:r>
            <a:r>
              <a:rPr lang="en-US" altLang="zh-CN" sz="1400" b="1" dirty="0">
                <a:solidFill>
                  <a:srgbClr val="FF0000"/>
                </a:solidFill>
                <a:latin typeface="Times New Roman" panose="02020603050405020304" pitchFamily="18" charset="0"/>
                <a:cs typeface="Times New Roman" panose="02020603050405020304" pitchFamily="18" charset="0"/>
              </a:rPr>
              <a:t>, Z.-N. Liu, T.-J. Mu, R. R. Martin, and S.-M. Hu, “PCT: Point cloud transformer,”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Media., vol. 7, no. 2, pp. 187–199,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5200998" y="1701586"/>
            <a:ext cx="1065750" cy="304762"/>
            <a:chOff x="5200998" y="1701586"/>
            <a:chExt cx="1065750" cy="304762"/>
          </a:xfrm>
        </p:grpSpPr>
        <p:pic>
          <p:nvPicPr>
            <p:cNvPr id="9" name="图片 8"/>
            <p:cNvPicPr>
              <a:picLocks noChangeAspect="1"/>
            </p:cNvPicPr>
            <p:nvPr/>
          </p:nvPicPr>
          <p:blipFill>
            <a:blip r:embed="rId6"/>
            <a:stretch>
              <a:fillRect/>
            </a:stretch>
          </p:blipFill>
          <p:spPr>
            <a:xfrm>
              <a:off x="5409605" y="1701586"/>
              <a:ext cx="857143" cy="304762"/>
            </a:xfrm>
            <a:prstGeom prst="rect">
              <a:avLst/>
            </a:prstGeom>
          </p:spPr>
        </p:pic>
        <p:pic>
          <p:nvPicPr>
            <p:cNvPr id="10" name="图片 9"/>
            <p:cNvPicPr>
              <a:picLocks noChangeAspect="1"/>
            </p:cNvPicPr>
            <p:nvPr/>
          </p:nvPicPr>
          <p:blipFill>
            <a:blip r:embed="rId7"/>
            <a:stretch>
              <a:fillRect/>
            </a:stretch>
          </p:blipFill>
          <p:spPr>
            <a:xfrm>
              <a:off x="5200998" y="1733954"/>
              <a:ext cx="219048" cy="219048"/>
            </a:xfrm>
            <a:prstGeom prst="rect">
              <a:avLst/>
            </a:prstGeom>
          </p:spPr>
        </p:pic>
      </p:grpSp>
    </p:spTree>
    <p:extLst>
      <p:ext uri="{BB962C8B-B14F-4D97-AF65-F5344CB8AC3E}">
        <p14:creationId xmlns:p14="http://schemas.microsoft.com/office/powerpoint/2010/main" val="22547678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Channel-wise Transformers</a:t>
            </a:r>
            <a:endParaRPr lang="zh-CN" altLang="en-US" dirty="0"/>
          </a:p>
        </p:txBody>
      </p:sp>
      <p:sp>
        <p:nvSpPr>
          <p:cNvPr id="3" name="内容占位符 2"/>
          <p:cNvSpPr>
            <a:spLocks noGrp="1"/>
          </p:cNvSpPr>
          <p:nvPr>
            <p:ph idx="1"/>
          </p:nvPr>
        </p:nvSpPr>
        <p:spPr>
          <a:xfrm>
            <a:off x="101600" y="1043735"/>
            <a:ext cx="11988800" cy="2745305"/>
          </a:xfrm>
        </p:spPr>
        <p:txBody>
          <a:bodyPr>
            <a:normAutofit fontScale="77500" lnSpcReduction="20000"/>
          </a:bodyPr>
          <a:lstStyle/>
          <a:p>
            <a:r>
              <a:rPr lang="en-US" altLang="zh-CN" dirty="0"/>
              <a:t>CAA: Channel-wise Affinity Attention module for better feature representations</a:t>
            </a:r>
          </a:p>
          <a:p>
            <a:pPr lvl="2"/>
            <a:r>
              <a:rPr lang="en-US" altLang="zh-CN" dirty="0"/>
              <a:t>Compact Channel-wise Comparator (CCC) block</a:t>
            </a:r>
          </a:p>
          <a:p>
            <a:pPr lvl="3"/>
            <a:r>
              <a:rPr lang="en-US" altLang="zh-CN" dirty="0"/>
              <a:t>generate the similarity matrix in the channel space</a:t>
            </a:r>
          </a:p>
          <a:p>
            <a:pPr lvl="2"/>
            <a:r>
              <a:rPr lang="en-US" altLang="zh-CN" dirty="0"/>
              <a:t>Channel Affinity Estimator (CAE) block</a:t>
            </a:r>
          </a:p>
          <a:p>
            <a:pPr lvl="3"/>
            <a:r>
              <a:rPr lang="en-US" altLang="zh-CN" dirty="0"/>
              <a:t>calculated an affinity matrix( higher attention value --- lower similarity of the two channels )</a:t>
            </a:r>
          </a:p>
          <a:p>
            <a:pPr lvl="2"/>
            <a:r>
              <a:rPr lang="en-US" altLang="zh-CN" b="1" dirty="0"/>
              <a:t>Sharpen the attention weights and avoid aggregating similar/redundant information</a:t>
            </a:r>
          </a:p>
          <a:p>
            <a:pPr lvl="2"/>
            <a:r>
              <a:rPr lang="en-US" altLang="zh-CN" dirty="0"/>
              <a:t>Each channel of the output feature had </a:t>
            </a:r>
            <a:r>
              <a:rPr lang="en-US" altLang="zh-CN" b="1" dirty="0"/>
              <a:t>sufficient intersection </a:t>
            </a:r>
            <a:r>
              <a:rPr lang="en-US" altLang="zh-CN" dirty="0"/>
              <a:t>with other distinct ones ( proven to be beneficial to the final results )</a:t>
            </a:r>
          </a:p>
        </p:txBody>
      </p:sp>
      <p:sp>
        <p:nvSpPr>
          <p:cNvPr id="4" name="灯片编号占位符 3"/>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9" name="图片 8"/>
          <p:cNvPicPr>
            <a:picLocks noChangeAspect="1"/>
          </p:cNvPicPr>
          <p:nvPr/>
        </p:nvPicPr>
        <p:blipFill rotWithShape="1">
          <a:blip r:embed="rId3"/>
          <a:srcRect b="3083"/>
          <a:stretch/>
        </p:blipFill>
        <p:spPr>
          <a:xfrm>
            <a:off x="1550495" y="3621519"/>
            <a:ext cx="8761905" cy="3212115"/>
          </a:xfrm>
          <a:prstGeom prst="rect">
            <a:avLst/>
          </a:prstGeom>
        </p:spPr>
      </p:pic>
      <p:sp>
        <p:nvSpPr>
          <p:cNvPr id="6" name="矩形 5"/>
          <p:cNvSpPr/>
          <p:nvPr/>
        </p:nvSpPr>
        <p:spPr>
          <a:xfrm>
            <a:off x="785410" y="6405210"/>
            <a:ext cx="10981220" cy="523220"/>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S. </a:t>
            </a:r>
            <a:r>
              <a:rPr lang="en-US" altLang="zh-CN" sz="1400" b="1" dirty="0" err="1">
                <a:solidFill>
                  <a:srgbClr val="FF0000"/>
                </a:solidFill>
                <a:latin typeface="Times New Roman" panose="02020603050405020304" pitchFamily="18" charset="0"/>
                <a:cs typeface="Times New Roman" panose="02020603050405020304" pitchFamily="18" charset="0"/>
              </a:rPr>
              <a:t>Qiu</a:t>
            </a:r>
            <a:r>
              <a:rPr lang="en-US" altLang="zh-CN" sz="1400" b="1" dirty="0">
                <a:solidFill>
                  <a:srgbClr val="FF0000"/>
                </a:solidFill>
                <a:latin typeface="Times New Roman" panose="02020603050405020304" pitchFamily="18" charset="0"/>
                <a:cs typeface="Times New Roman" panose="02020603050405020304" pitchFamily="18" charset="0"/>
              </a:rPr>
              <a:t>, S. Anwar, and N. Barnes, “Geometric back-projection network for point cloud classification,” IEEE Trans. Multimedia, vol. 24, pp. 1943–1955, 2022.</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743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楷体" panose="02010609060101010101" pitchFamily="49" charset="-122"/>
              </a:rPr>
              <a:t>Transformers in 3D Point Clouds</a:t>
            </a:r>
            <a:endParaRPr lang="zh-CN" altLang="en-US" dirty="0"/>
          </a:p>
        </p:txBody>
      </p:sp>
      <p:sp>
        <p:nvSpPr>
          <p:cNvPr id="3" name="内容占位符 2"/>
          <p:cNvSpPr>
            <a:spLocks noGrp="1"/>
          </p:cNvSpPr>
          <p:nvPr>
            <p:ph idx="1"/>
          </p:nvPr>
        </p:nvSpPr>
        <p:spPr/>
        <p:txBody>
          <a:bodyPr/>
          <a:lstStyle/>
          <a:p>
            <a:r>
              <a:rPr lang="en-US" altLang="zh-CN" sz="3000" dirty="0">
                <a:ea typeface="华文楷体" panose="02010600040101010101" pitchFamily="2" charset="-122"/>
              </a:rPr>
              <a:t>Data Representation-different input formats</a:t>
            </a:r>
          </a:p>
          <a:p>
            <a:pPr lvl="1"/>
            <a:r>
              <a:rPr lang="en-US" altLang="zh-CN" sz="2600" dirty="0">
                <a:ea typeface="华文楷体" panose="02010600040101010101" pitchFamily="2" charset="-122"/>
              </a:rPr>
              <a:t>Voxel based: </a:t>
            </a:r>
            <a:r>
              <a:rPr lang="en-US" altLang="zh-CN" sz="2600" b="1" dirty="0" err="1">
                <a:ea typeface="华文楷体" panose="02010600040101010101" pitchFamily="2" charset="-122"/>
              </a:rPr>
              <a:t>VoTr</a:t>
            </a:r>
            <a:endParaRPr lang="en-US" altLang="zh-CN" sz="2600" b="1" dirty="0">
              <a:ea typeface="华文楷体" panose="02010600040101010101" pitchFamily="2" charset="-122"/>
            </a:endParaRPr>
          </a:p>
          <a:p>
            <a:pPr lvl="2"/>
            <a:r>
              <a:rPr lang="en-US" altLang="zh-CN" sz="2200" dirty="0">
                <a:ea typeface="华文楷体" panose="02010600040101010101" pitchFamily="2" charset="-122"/>
              </a:rPr>
              <a:t>3D point clouds are generally unstructured, and cannot be directly processed by traditional convolution operators.</a:t>
            </a:r>
          </a:p>
          <a:p>
            <a:pPr lvl="2"/>
            <a:r>
              <a:rPr lang="en-US" altLang="zh-CN" sz="2200" dirty="0">
                <a:ea typeface="华文楷体" panose="02010600040101010101" pitchFamily="2" charset="-122"/>
              </a:rPr>
              <a:t>but be easily converted into 3D voxels, which are structured like images.</a:t>
            </a:r>
          </a:p>
          <a:p>
            <a:pPr lvl="2"/>
            <a:r>
              <a:rPr lang="pt-BR" altLang="zh-CN" sz="2200" dirty="0">
                <a:ea typeface="华文楷体" panose="02010600040101010101" pitchFamily="2" charset="-122"/>
              </a:rPr>
              <a:t>Rasterize(</a:t>
            </a:r>
            <a:r>
              <a:rPr lang="zh-CN" altLang="en-US" sz="2200" dirty="0">
                <a:ea typeface="华文楷体" panose="02010600040101010101" pitchFamily="2" charset="-122"/>
              </a:rPr>
              <a:t>栅格化</a:t>
            </a:r>
            <a:r>
              <a:rPr lang="pt-BR" altLang="zh-CN" sz="2200" dirty="0">
                <a:ea typeface="华文楷体" panose="02010600040101010101" pitchFamily="2" charset="-122"/>
              </a:rPr>
              <a:t>) onto a regular grid </a:t>
            </a:r>
            <a:r>
              <a:rPr lang="en-US" altLang="zh-CN" sz="2200" dirty="0">
                <a:ea typeface="华文楷体" panose="02010600040101010101" pitchFamily="2" charset="-122"/>
              </a:rPr>
              <a:t>and </a:t>
            </a:r>
            <a:r>
              <a:rPr lang="pt-BR" altLang="zh-CN" sz="2200" dirty="0">
                <a:ea typeface="华文楷体" panose="02010600040101010101" pitchFamily="2" charset="-122"/>
              </a:rPr>
              <a:t>3</a:t>
            </a:r>
            <a:r>
              <a:rPr lang="en-US" altLang="zh-CN" sz="2200" dirty="0">
                <a:ea typeface="华文楷体" panose="02010600040101010101" pitchFamily="2" charset="-122"/>
              </a:rPr>
              <a:t>D Conv</a:t>
            </a:r>
            <a:endParaRPr lang="pt-BR" altLang="zh-CN" sz="2200" dirty="0">
              <a:ea typeface="华文楷体" panose="02010600040101010101" pitchFamily="2" charset="-122"/>
            </a:endParaRPr>
          </a:p>
          <a:p>
            <a:pPr lvl="2"/>
            <a:r>
              <a:rPr lang="en-US" altLang="zh-CN" sz="2200" b="1" dirty="0">
                <a:ea typeface="华文楷体" panose="02010600040101010101" pitchFamily="2" charset="-122"/>
              </a:rPr>
              <a:t>Geometric information loss in fine grained</a:t>
            </a:r>
          </a:p>
          <a:p>
            <a:pPr lvl="1"/>
            <a:r>
              <a:rPr lang="en-US" altLang="zh-CN" sz="2600" dirty="0">
                <a:ea typeface="华文楷体" panose="02010600040101010101" pitchFamily="2" charset="-122"/>
              </a:rPr>
              <a:t>Point based</a:t>
            </a:r>
          </a:p>
          <a:p>
            <a:pPr lvl="2"/>
            <a:r>
              <a:rPr lang="en-US" altLang="zh-CN" sz="2200" dirty="0">
                <a:ea typeface="华文楷体" panose="02010600040101010101" pitchFamily="2" charset="-122"/>
              </a:rPr>
              <a:t>Accurate point position but maintain high computational consumption</a:t>
            </a:r>
          </a:p>
          <a:p>
            <a:pPr lvl="2"/>
            <a:r>
              <a:rPr lang="en-US" altLang="zh-CN" sz="2200" dirty="0">
                <a:ea typeface="华文楷体" panose="02010600040101010101" pitchFamily="2" charset="-122"/>
              </a:rPr>
              <a:t>Uniform Scale: </a:t>
            </a:r>
            <a:r>
              <a:rPr lang="en-US" altLang="zh-CN" sz="2200" b="1" dirty="0">
                <a:ea typeface="华文楷体" panose="02010600040101010101" pitchFamily="2" charset="-122"/>
              </a:rPr>
              <a:t>PCT, Point-BERT</a:t>
            </a:r>
          </a:p>
          <a:p>
            <a:pPr lvl="2"/>
            <a:r>
              <a:rPr lang="en-US" altLang="zh-CN" sz="2200" dirty="0">
                <a:ea typeface="华文楷体" panose="02010600040101010101" pitchFamily="2" charset="-122"/>
              </a:rPr>
              <a:t>Multi Scale: </a:t>
            </a:r>
            <a:r>
              <a:rPr lang="en-US" altLang="zh-CN" sz="2200" b="1" dirty="0">
                <a:ea typeface="华文楷体" panose="02010600040101010101" pitchFamily="2" charset="-122"/>
              </a:rPr>
              <a:t>PT, Stratified Transformer</a:t>
            </a:r>
          </a:p>
          <a:p>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2645075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Voxel-based Transformers</a:t>
            </a:r>
            <a:endParaRPr lang="zh-CN" altLang="en-US" dirty="0"/>
          </a:p>
        </p:txBody>
      </p:sp>
      <p:sp>
        <p:nvSpPr>
          <p:cNvPr id="3" name="内容占位符 2"/>
          <p:cNvSpPr>
            <a:spLocks noGrp="1"/>
          </p:cNvSpPr>
          <p:nvPr>
            <p:ph idx="1"/>
          </p:nvPr>
        </p:nvSpPr>
        <p:spPr>
          <a:xfrm>
            <a:off x="101600" y="1043736"/>
            <a:ext cx="11988800" cy="2250250"/>
          </a:xfrm>
        </p:spPr>
        <p:txBody>
          <a:bodyPr>
            <a:normAutofit fontScale="92500" lnSpcReduction="10000"/>
          </a:bodyPr>
          <a:lstStyle/>
          <a:p>
            <a:r>
              <a:rPr lang="en-US" altLang="zh-CN" dirty="0" err="1"/>
              <a:t>VoTr</a:t>
            </a:r>
            <a:r>
              <a:rPr lang="en-US" altLang="zh-CN" dirty="0"/>
              <a:t>: Voxel Transformer backbone for 3D object detection</a:t>
            </a:r>
          </a:p>
          <a:p>
            <a:pPr lvl="1"/>
            <a:r>
              <a:rPr lang="en-US" altLang="zh-CN" dirty="0" err="1"/>
              <a:t>Submanifold</a:t>
            </a:r>
            <a:r>
              <a:rPr lang="en-US" altLang="zh-CN" dirty="0"/>
              <a:t>(</a:t>
            </a:r>
            <a:r>
              <a:rPr lang="zh-CN" altLang="en-US" dirty="0"/>
              <a:t>子流形</a:t>
            </a:r>
            <a:r>
              <a:rPr lang="en-US" altLang="zh-CN" dirty="0"/>
              <a:t>) Voxel module</a:t>
            </a:r>
          </a:p>
          <a:p>
            <a:pPr lvl="2"/>
            <a:r>
              <a:rPr lang="en-US" altLang="zh-CN" dirty="0"/>
              <a:t>extract features from non-empty voxels( perform multi-head self-attention strictly )</a:t>
            </a:r>
          </a:p>
          <a:p>
            <a:pPr lvl="1"/>
            <a:r>
              <a:rPr lang="en-US" altLang="zh-CN" dirty="0"/>
              <a:t>Sparse(</a:t>
            </a:r>
            <a:r>
              <a:rPr lang="zh-CN" altLang="en-US" dirty="0"/>
              <a:t>稀疏</a:t>
            </a:r>
            <a:r>
              <a:rPr lang="en-US" altLang="zh-CN" dirty="0"/>
              <a:t>) Voxel module </a:t>
            </a:r>
          </a:p>
          <a:p>
            <a:pPr lvl="2"/>
            <a:r>
              <a:rPr lang="en-US" altLang="zh-CN" dirty="0"/>
              <a:t>extract features from empty voxels</a:t>
            </a:r>
          </a:p>
        </p:txBody>
      </p:sp>
      <p:sp>
        <p:nvSpPr>
          <p:cNvPr id="4" name="灯片编号占位符 3"/>
          <p:cNvSpPr>
            <a:spLocks noGrp="1"/>
          </p:cNvSpPr>
          <p:nvPr>
            <p:ph type="sldNum" sz="quarter" idx="12"/>
          </p:nvPr>
        </p:nvSpPr>
        <p:spPr/>
        <p:txBody>
          <a:bodyPr/>
          <a:lstStyle/>
          <a:p>
            <a:fld id="{B6F15528-21DE-4FAA-801E-634DDDAF4B2B}" type="slidenum">
              <a:rPr lang="en-US" smtClean="0"/>
              <a:pPr/>
              <a:t>25</a:t>
            </a:fld>
            <a:endParaRPr lang="en-US" dirty="0"/>
          </a:p>
        </p:txBody>
      </p:sp>
      <p:grpSp>
        <p:nvGrpSpPr>
          <p:cNvPr id="6" name="组合 5"/>
          <p:cNvGrpSpPr/>
          <p:nvPr/>
        </p:nvGrpSpPr>
        <p:grpSpPr>
          <a:xfrm>
            <a:off x="380365" y="2419822"/>
            <a:ext cx="11200000" cy="4069692"/>
            <a:chOff x="380365" y="2419822"/>
            <a:chExt cx="11200000" cy="4069692"/>
          </a:xfrm>
        </p:grpSpPr>
        <p:pic>
          <p:nvPicPr>
            <p:cNvPr id="5" name="图片 4"/>
            <p:cNvPicPr>
              <a:picLocks noChangeAspect="1"/>
            </p:cNvPicPr>
            <p:nvPr/>
          </p:nvPicPr>
          <p:blipFill>
            <a:blip r:embed="rId3"/>
            <a:stretch>
              <a:fillRect/>
            </a:stretch>
          </p:blipFill>
          <p:spPr>
            <a:xfrm>
              <a:off x="380365" y="5003800"/>
              <a:ext cx="11200000" cy="1485714"/>
            </a:xfrm>
            <a:prstGeom prst="rect">
              <a:avLst/>
            </a:prstGeom>
          </p:spPr>
        </p:pic>
        <p:pic>
          <p:nvPicPr>
            <p:cNvPr id="7" name="图片 6"/>
            <p:cNvPicPr>
              <a:picLocks noChangeAspect="1"/>
            </p:cNvPicPr>
            <p:nvPr/>
          </p:nvPicPr>
          <p:blipFill>
            <a:blip r:embed="rId4"/>
            <a:stretch>
              <a:fillRect/>
            </a:stretch>
          </p:blipFill>
          <p:spPr>
            <a:xfrm>
              <a:off x="7176120" y="2419822"/>
              <a:ext cx="3240360" cy="2858717"/>
            </a:xfrm>
            <a:prstGeom prst="rect">
              <a:avLst/>
            </a:prstGeom>
          </p:spPr>
        </p:pic>
        <p:cxnSp>
          <p:nvCxnSpPr>
            <p:cNvPr id="10" name="直接箭头连接符 9"/>
            <p:cNvCxnSpPr>
              <a:stCxn id="5" idx="0"/>
              <a:endCxn id="7" idx="1"/>
            </p:cNvCxnSpPr>
            <p:nvPr/>
          </p:nvCxnSpPr>
          <p:spPr>
            <a:xfrm flipV="1">
              <a:off x="5980365" y="3849181"/>
              <a:ext cx="1195755" cy="1154619"/>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839537" y="6484258"/>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J. Mao et al., “Voxel transformer for 3D object detection,” in Proc. IEEE Int. Conf.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2021, pp. 3164–3173.</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3419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Point-based Transformers</a:t>
            </a:r>
            <a:endParaRPr lang="zh-CN" altLang="en-US" dirty="0"/>
          </a:p>
        </p:txBody>
      </p:sp>
      <p:sp>
        <p:nvSpPr>
          <p:cNvPr id="3" name="内容占位符 2"/>
          <p:cNvSpPr>
            <a:spLocks noGrp="1"/>
          </p:cNvSpPr>
          <p:nvPr>
            <p:ph idx="1"/>
          </p:nvPr>
        </p:nvSpPr>
        <p:spPr>
          <a:xfrm>
            <a:off x="101600" y="1043735"/>
            <a:ext cx="11988800" cy="3402904"/>
          </a:xfrm>
        </p:spPr>
        <p:txBody>
          <a:bodyPr>
            <a:normAutofit fontScale="62500" lnSpcReduction="20000"/>
          </a:bodyPr>
          <a:lstStyle/>
          <a:p>
            <a:r>
              <a:rPr lang="en-US" altLang="zh-CN" dirty="0"/>
              <a:t>transformation to voxels would lead to geometric information loss</a:t>
            </a:r>
          </a:p>
          <a:p>
            <a:r>
              <a:rPr lang="en-US" altLang="zh-CN" dirty="0"/>
              <a:t>Uniform Scale ( keep the scale of the point features constant )</a:t>
            </a:r>
          </a:p>
          <a:p>
            <a:r>
              <a:rPr lang="en-US" altLang="zh-CN" dirty="0"/>
              <a:t>PCT</a:t>
            </a:r>
          </a:p>
          <a:p>
            <a:pPr lvl="1"/>
            <a:r>
              <a:rPr lang="en-US" altLang="zh-CN" dirty="0"/>
              <a:t>After the input embedding stage, four global Transformer blocks of PCT were directly stacked together to refine point features.</a:t>
            </a:r>
          </a:p>
          <a:p>
            <a:pPr lvl="1"/>
            <a:r>
              <a:rPr lang="en-US" altLang="zh-CN" dirty="0"/>
              <a:t>no hierarchical (</a:t>
            </a:r>
            <a:r>
              <a:rPr lang="zh-CN" altLang="en-US" dirty="0"/>
              <a:t>分层</a:t>
            </a:r>
            <a:r>
              <a:rPr lang="en-US" altLang="zh-CN" dirty="0"/>
              <a:t>) feature aggregation operation</a:t>
            </a:r>
          </a:p>
          <a:p>
            <a:pPr lvl="2"/>
            <a:r>
              <a:rPr lang="en-US" altLang="zh-CN" dirty="0"/>
              <a:t>Facilitate the decoder design for dense prediction tasks like point cloud segmentation</a:t>
            </a:r>
          </a:p>
          <a:p>
            <a:pPr lvl="1"/>
            <a:r>
              <a:rPr lang="en-US" altLang="zh-CN" dirty="0"/>
              <a:t>Feeding </a:t>
            </a:r>
            <a:r>
              <a:rPr lang="en-US" altLang="zh-CN" b="1" dirty="0"/>
              <a:t>all input points </a:t>
            </a:r>
            <a:r>
              <a:rPr lang="en-US" altLang="zh-CN" dirty="0"/>
              <a:t>into the Transformer block is beneficial to </a:t>
            </a:r>
            <a:r>
              <a:rPr lang="en-US" altLang="zh-CN" sz="2900" dirty="0"/>
              <a:t>global feature learning</a:t>
            </a:r>
          </a:p>
          <a:p>
            <a:pPr lvl="1"/>
            <a:r>
              <a:rPr lang="en-US" altLang="zh-CN" sz="2900" dirty="0"/>
              <a:t>But weak in extracting the local features due to </a:t>
            </a:r>
            <a:r>
              <a:rPr lang="en-US" altLang="zh-CN" sz="2900" dirty="0">
                <a:solidFill>
                  <a:srgbClr val="FF0000"/>
                </a:solidFill>
              </a:rPr>
              <a:t>the lack of local neighborhoods</a:t>
            </a:r>
            <a:r>
              <a:rPr lang="en-US" altLang="zh-CN" sz="2900" dirty="0"/>
              <a:t>. </a:t>
            </a:r>
          </a:p>
          <a:p>
            <a:pPr lvl="1"/>
            <a:r>
              <a:rPr lang="en-US" altLang="zh-CN" sz="2900" dirty="0"/>
              <a:t>Processing the whole point cloud directly would lead to a </a:t>
            </a:r>
            <a:r>
              <a:rPr lang="en-US" altLang="zh-CN" sz="2900" dirty="0">
                <a:solidFill>
                  <a:srgbClr val="FF0000"/>
                </a:solidFill>
              </a:rPr>
              <a:t>high computation footprint and memory consumption</a:t>
            </a:r>
          </a:p>
        </p:txBody>
      </p:sp>
      <p:sp>
        <p:nvSpPr>
          <p:cNvPr id="4" name="灯片编号占位符 3"/>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6" name="图片 5"/>
          <p:cNvPicPr>
            <a:picLocks noChangeAspect="1"/>
          </p:cNvPicPr>
          <p:nvPr/>
        </p:nvPicPr>
        <p:blipFill>
          <a:blip r:embed="rId3"/>
          <a:stretch>
            <a:fillRect/>
          </a:stretch>
        </p:blipFill>
        <p:spPr>
          <a:xfrm>
            <a:off x="1696361" y="4226831"/>
            <a:ext cx="8799277" cy="2235300"/>
          </a:xfrm>
          <a:prstGeom prst="rect">
            <a:avLst/>
          </a:prstGeom>
        </p:spPr>
      </p:pic>
      <p:sp>
        <p:nvSpPr>
          <p:cNvPr id="7" name="矩形 6"/>
          <p:cNvSpPr/>
          <p:nvPr/>
        </p:nvSpPr>
        <p:spPr>
          <a:xfrm>
            <a:off x="785410" y="6405210"/>
            <a:ext cx="10981220" cy="523220"/>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M.-H. </a:t>
            </a:r>
            <a:r>
              <a:rPr lang="en-US" altLang="zh-CN" sz="1400" b="1" dirty="0" err="1">
                <a:solidFill>
                  <a:srgbClr val="FF0000"/>
                </a:solidFill>
                <a:latin typeface="Times New Roman" panose="02020603050405020304" pitchFamily="18" charset="0"/>
                <a:cs typeface="Times New Roman" panose="02020603050405020304" pitchFamily="18" charset="0"/>
              </a:rPr>
              <a:t>Guo</a:t>
            </a:r>
            <a:r>
              <a:rPr lang="en-US" altLang="zh-CN" sz="1400" b="1" dirty="0">
                <a:solidFill>
                  <a:srgbClr val="FF0000"/>
                </a:solidFill>
                <a:latin typeface="Times New Roman" panose="02020603050405020304" pitchFamily="18" charset="0"/>
                <a:cs typeface="Times New Roman" panose="02020603050405020304" pitchFamily="18" charset="0"/>
              </a:rPr>
              <a:t>, J.-X. </a:t>
            </a:r>
            <a:r>
              <a:rPr lang="en-US" altLang="zh-CN" sz="1400" b="1" dirty="0" err="1">
                <a:solidFill>
                  <a:srgbClr val="FF0000"/>
                </a:solidFill>
                <a:latin typeface="Times New Roman" panose="02020603050405020304" pitchFamily="18" charset="0"/>
                <a:cs typeface="Times New Roman" panose="02020603050405020304" pitchFamily="18" charset="0"/>
              </a:rPr>
              <a:t>Cai</a:t>
            </a:r>
            <a:r>
              <a:rPr lang="en-US" altLang="zh-CN" sz="1400" b="1" dirty="0">
                <a:solidFill>
                  <a:srgbClr val="FF0000"/>
                </a:solidFill>
                <a:latin typeface="Times New Roman" panose="02020603050405020304" pitchFamily="18" charset="0"/>
                <a:cs typeface="Times New Roman" panose="02020603050405020304" pitchFamily="18" charset="0"/>
              </a:rPr>
              <a:t>, Z.-N. Liu, T.-J. Mu, R. R. Martin, and S.-M. Hu, “PCT: Point cloud transformer,”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Media., vol. 7, no. 2, pp. 187–199,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46784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Point-based Transformers</a:t>
            </a:r>
            <a:endParaRPr lang="zh-CN" altLang="en-US" dirty="0"/>
          </a:p>
        </p:txBody>
      </p:sp>
      <p:sp>
        <p:nvSpPr>
          <p:cNvPr id="3" name="内容占位符 2"/>
          <p:cNvSpPr>
            <a:spLocks noGrp="1"/>
          </p:cNvSpPr>
          <p:nvPr>
            <p:ph idx="1"/>
          </p:nvPr>
        </p:nvSpPr>
        <p:spPr>
          <a:xfrm>
            <a:off x="101600" y="1043735"/>
            <a:ext cx="11988800" cy="3402904"/>
          </a:xfrm>
        </p:spPr>
        <p:txBody>
          <a:bodyPr>
            <a:normAutofit fontScale="77500" lnSpcReduction="20000"/>
          </a:bodyPr>
          <a:lstStyle/>
          <a:p>
            <a:r>
              <a:rPr lang="en-US" altLang="zh-CN" dirty="0"/>
              <a:t>Multi Scale ( progressive point sampling strategies during feature extraction )</a:t>
            </a:r>
          </a:p>
          <a:p>
            <a:r>
              <a:rPr lang="en-US" altLang="zh-CN" dirty="0"/>
              <a:t>PT (</a:t>
            </a:r>
            <a:r>
              <a:rPr lang="en-US" altLang="zh-CN" b="1" dirty="0"/>
              <a:t>pioneering design </a:t>
            </a:r>
            <a:r>
              <a:rPr lang="en-US" altLang="zh-CN" dirty="0"/>
              <a:t>that introduced the multi-scale structure to a pure Transformer network)</a:t>
            </a:r>
          </a:p>
          <a:p>
            <a:pPr lvl="1"/>
            <a:r>
              <a:rPr lang="en-US" altLang="zh-CN" dirty="0"/>
              <a:t>The Transformer layers in PT were applied to progressively (sub)sampled point sets.</a:t>
            </a:r>
          </a:p>
          <a:p>
            <a:pPr lvl="1"/>
            <a:r>
              <a:rPr lang="en-US" altLang="zh-CN" dirty="0"/>
              <a:t>Accelerate the computation of the whole network by </a:t>
            </a:r>
            <a:r>
              <a:rPr lang="en-US" altLang="zh-CN" b="1" dirty="0"/>
              <a:t>reducing the parameters </a:t>
            </a:r>
            <a:r>
              <a:rPr lang="en-US" altLang="zh-CN" dirty="0"/>
              <a:t>of the Transformer</a:t>
            </a:r>
          </a:p>
          <a:p>
            <a:pPr lvl="1"/>
            <a:r>
              <a:rPr lang="en-US" altLang="zh-CN" dirty="0"/>
              <a:t>Beneficial to the tasks that need fine semantic perception(</a:t>
            </a:r>
            <a:r>
              <a:rPr lang="en-US" altLang="zh-CN" b="1" dirty="0"/>
              <a:t>segmentation and completion</a:t>
            </a:r>
            <a:r>
              <a:rPr lang="en-US" altLang="zh-CN" dirty="0"/>
              <a:t>)</a:t>
            </a:r>
          </a:p>
          <a:p>
            <a:pPr lvl="1"/>
            <a:r>
              <a:rPr lang="en-US" altLang="zh-CN" dirty="0"/>
              <a:t>For classification, perform </a:t>
            </a:r>
            <a:r>
              <a:rPr lang="en-US" altLang="zh-CN" b="1" dirty="0"/>
              <a:t>global average pooling </a:t>
            </a:r>
            <a:r>
              <a:rPr lang="en-US" altLang="zh-CN" dirty="0"/>
              <a:t>over the pointwise features to get a global feature vector for the whole point set</a:t>
            </a:r>
          </a:p>
        </p:txBody>
      </p:sp>
      <p:sp>
        <p:nvSpPr>
          <p:cNvPr id="4" name="灯片编号占位符 3"/>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8" name="图片 7"/>
          <p:cNvPicPr>
            <a:picLocks noChangeAspect="1"/>
          </p:cNvPicPr>
          <p:nvPr/>
        </p:nvPicPr>
        <p:blipFill>
          <a:blip r:embed="rId3"/>
          <a:stretch>
            <a:fillRect/>
          </a:stretch>
        </p:blipFill>
        <p:spPr>
          <a:xfrm>
            <a:off x="2563109" y="4261682"/>
            <a:ext cx="6975775" cy="2326798"/>
          </a:xfrm>
          <a:prstGeom prst="rect">
            <a:avLst/>
          </a:prstGeom>
        </p:spPr>
      </p:pic>
      <p:sp>
        <p:nvSpPr>
          <p:cNvPr id="6" name="矩形 5"/>
          <p:cNvSpPr/>
          <p:nvPr/>
        </p:nvSpPr>
        <p:spPr>
          <a:xfrm>
            <a:off x="785410" y="6541603"/>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H. Zhao, L. Jiang, J. </a:t>
            </a:r>
            <a:r>
              <a:rPr lang="en-US" altLang="zh-CN" sz="1400" b="1" dirty="0" err="1">
                <a:solidFill>
                  <a:srgbClr val="FF0000"/>
                </a:solidFill>
                <a:latin typeface="Times New Roman" panose="02020603050405020304" pitchFamily="18" charset="0"/>
                <a:cs typeface="Times New Roman" panose="02020603050405020304" pitchFamily="18" charset="0"/>
              </a:rPr>
              <a:t>Jia</a:t>
            </a:r>
            <a:r>
              <a:rPr lang="en-US" altLang="zh-CN" sz="1400" b="1" dirty="0">
                <a:solidFill>
                  <a:srgbClr val="FF0000"/>
                </a:solidFill>
                <a:latin typeface="Times New Roman" panose="02020603050405020304" pitchFamily="18" charset="0"/>
                <a:cs typeface="Times New Roman" panose="02020603050405020304" pitchFamily="18" charset="0"/>
              </a:rPr>
              <a:t>, P. H. </a:t>
            </a:r>
            <a:r>
              <a:rPr lang="en-US" altLang="zh-CN" sz="1400" b="1" dirty="0" err="1">
                <a:solidFill>
                  <a:srgbClr val="FF0000"/>
                </a:solidFill>
                <a:latin typeface="Times New Roman" panose="02020603050405020304" pitchFamily="18" charset="0"/>
                <a:cs typeface="Times New Roman" panose="02020603050405020304" pitchFamily="18" charset="0"/>
              </a:rPr>
              <a:t>Torr</a:t>
            </a:r>
            <a:r>
              <a:rPr lang="en-US" altLang="zh-CN" sz="1400" b="1" dirty="0">
                <a:solidFill>
                  <a:srgbClr val="FF0000"/>
                </a:solidFill>
                <a:latin typeface="Times New Roman" panose="02020603050405020304" pitchFamily="18" charset="0"/>
                <a:cs typeface="Times New Roman" panose="02020603050405020304" pitchFamily="18" charset="0"/>
              </a:rPr>
              <a:t>, and V. </a:t>
            </a:r>
            <a:r>
              <a:rPr lang="en-US" altLang="zh-CN" sz="1400" b="1" dirty="0" err="1">
                <a:solidFill>
                  <a:srgbClr val="FF0000"/>
                </a:solidFill>
                <a:latin typeface="Times New Roman" panose="02020603050405020304" pitchFamily="18" charset="0"/>
                <a:cs typeface="Times New Roman" panose="02020603050405020304" pitchFamily="18" charset="0"/>
              </a:rPr>
              <a:t>Koltun</a:t>
            </a:r>
            <a:r>
              <a:rPr lang="en-US" altLang="zh-CN" sz="1400" b="1" dirty="0">
                <a:solidFill>
                  <a:srgbClr val="FF0000"/>
                </a:solidFill>
                <a:latin typeface="Times New Roman" panose="02020603050405020304" pitchFamily="18" charset="0"/>
                <a:cs typeface="Times New Roman" panose="02020603050405020304" pitchFamily="18" charset="0"/>
              </a:rPr>
              <a:t>, “Point transformer,” in Proc. IEEE Int. Conf. </a:t>
            </a:r>
            <a:r>
              <a:rPr lang="en-US" altLang="zh-CN" sz="1400" b="1" dirty="0" err="1">
                <a:solidFill>
                  <a:srgbClr val="FF0000"/>
                </a:solidFill>
                <a:latin typeface="Times New Roman" panose="02020603050405020304" pitchFamily="18" charset="0"/>
                <a:cs typeface="Times New Roman" panose="02020603050405020304" pitchFamily="18" charset="0"/>
              </a:rPr>
              <a:t>Comput</a:t>
            </a:r>
            <a:r>
              <a:rPr lang="en-US" altLang="zh-CN" sz="1400" b="1" dirty="0">
                <a:solidFill>
                  <a:srgbClr val="FF0000"/>
                </a:solidFill>
                <a:latin typeface="Times New Roman" panose="02020603050405020304" pitchFamily="18" charset="0"/>
                <a:cs typeface="Times New Roman" panose="02020603050405020304" pitchFamily="18" charset="0"/>
              </a:rPr>
              <a:t>. Vis., 2021, pp. 16 25916 268.</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52077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Point Cloud Transformer</a:t>
            </a:r>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28</a:t>
            </a:fld>
            <a:endParaRPr lang="en-US" dirty="0"/>
          </a:p>
        </p:txBody>
      </p:sp>
      <p:pic>
        <p:nvPicPr>
          <p:cNvPr id="5" name="图片 4"/>
          <p:cNvPicPr>
            <a:picLocks noChangeAspect="1"/>
          </p:cNvPicPr>
          <p:nvPr/>
        </p:nvPicPr>
        <p:blipFill>
          <a:blip r:embed="rId3"/>
          <a:stretch>
            <a:fillRect/>
          </a:stretch>
        </p:blipFill>
        <p:spPr>
          <a:xfrm>
            <a:off x="605390" y="1045122"/>
            <a:ext cx="10486165" cy="5784156"/>
          </a:xfrm>
          <a:prstGeom prst="rect">
            <a:avLst/>
          </a:prstGeom>
        </p:spPr>
      </p:pic>
    </p:spTree>
    <p:extLst>
      <p:ext uri="{BB962C8B-B14F-4D97-AF65-F5344CB8AC3E}">
        <p14:creationId xmlns:p14="http://schemas.microsoft.com/office/powerpoint/2010/main" val="2044591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Efficient Transformers-</a:t>
            </a:r>
            <a:r>
              <a:rPr lang="en-US" altLang="zh-CN" dirty="0" err="1"/>
              <a:t>PatchFormer</a:t>
            </a:r>
            <a:endParaRPr lang="zh-CN" altLang="en-US" dirty="0"/>
          </a:p>
        </p:txBody>
      </p:sp>
      <p:sp>
        <p:nvSpPr>
          <p:cNvPr id="3" name="内容占位符 2"/>
          <p:cNvSpPr>
            <a:spLocks noGrp="1"/>
          </p:cNvSpPr>
          <p:nvPr>
            <p:ph idx="1"/>
          </p:nvPr>
        </p:nvSpPr>
        <p:spPr>
          <a:xfrm>
            <a:off x="3421196" y="1043736"/>
            <a:ext cx="8669204" cy="5661865"/>
          </a:xfrm>
        </p:spPr>
        <p:txBody>
          <a:bodyPr/>
          <a:lstStyle/>
          <a:p>
            <a:r>
              <a:rPr lang="en-US" altLang="zh-CN" dirty="0"/>
              <a:t>Reduce the size of the attention map</a:t>
            </a:r>
          </a:p>
          <a:p>
            <a:r>
              <a:rPr lang="en-US" altLang="zh-CN" dirty="0"/>
              <a:t>first split the raw point cloud into </a:t>
            </a:r>
            <a:r>
              <a:rPr lang="en-US" altLang="zh-CN" i="1" dirty="0"/>
              <a:t>M</a:t>
            </a:r>
            <a:r>
              <a:rPr lang="en-US" altLang="zh-CN" dirty="0"/>
              <a:t> patches, followed by aggregating the local feature in each patch to generate Key matrix</a:t>
            </a:r>
          </a:p>
          <a:p>
            <a:r>
              <a:rPr lang="en-US" altLang="zh-CN" dirty="0">
                <a:solidFill>
                  <a:srgbClr val="FF0000"/>
                </a:solidFill>
              </a:rPr>
              <a:t>Computational cost </a:t>
            </a:r>
            <a:r>
              <a:rPr lang="en-US" altLang="zh-CN" dirty="0"/>
              <a:t>of the self-attention in </a:t>
            </a:r>
            <a:r>
              <a:rPr lang="en-US" altLang="zh-CN" dirty="0" err="1"/>
              <a:t>PatchFormer</a:t>
            </a:r>
            <a:r>
              <a:rPr lang="en-US" altLang="zh-CN" dirty="0"/>
              <a:t> can be reduced to O(NM)</a:t>
            </a:r>
          </a:p>
        </p:txBody>
      </p:sp>
      <p:sp>
        <p:nvSpPr>
          <p:cNvPr id="4" name="灯片编号占位符 3"/>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7" name="图片 6"/>
          <p:cNvPicPr>
            <a:picLocks noChangeAspect="1"/>
          </p:cNvPicPr>
          <p:nvPr/>
        </p:nvPicPr>
        <p:blipFill>
          <a:blip r:embed="rId3"/>
          <a:stretch>
            <a:fillRect/>
          </a:stretch>
        </p:blipFill>
        <p:spPr>
          <a:xfrm>
            <a:off x="380365" y="1043736"/>
            <a:ext cx="2835315" cy="5384716"/>
          </a:xfrm>
          <a:prstGeom prst="rect">
            <a:avLst/>
          </a:prstGeom>
        </p:spPr>
      </p:pic>
      <p:sp>
        <p:nvSpPr>
          <p:cNvPr id="6" name="矩形 5"/>
          <p:cNvSpPr/>
          <p:nvPr/>
        </p:nvSpPr>
        <p:spPr>
          <a:xfrm>
            <a:off x="785410" y="6496598"/>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Z. Cheng, H. Wan, X. Shen, and Z. Wu, “</a:t>
            </a:r>
            <a:r>
              <a:rPr lang="en-US" altLang="zh-CN" sz="1400" b="1" dirty="0" err="1">
                <a:solidFill>
                  <a:srgbClr val="FF0000"/>
                </a:solidFill>
                <a:latin typeface="Times New Roman" panose="02020603050405020304" pitchFamily="18" charset="0"/>
                <a:cs typeface="Times New Roman" panose="02020603050405020304" pitchFamily="18" charset="0"/>
              </a:rPr>
              <a:t>Patchformer</a:t>
            </a:r>
            <a:r>
              <a:rPr lang="en-US" altLang="zh-CN" sz="1400" b="1" dirty="0">
                <a:solidFill>
                  <a:srgbClr val="FF0000"/>
                </a:solidFill>
                <a:latin typeface="Times New Roman" panose="02020603050405020304" pitchFamily="18" charset="0"/>
                <a:cs typeface="Times New Roman" panose="02020603050405020304" pitchFamily="18" charset="0"/>
              </a:rPr>
              <a:t>: A versatile 3D transformer based on patch attention,” arXiv:2111.00207,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40881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Attention Mechanism</a:t>
            </a:r>
            <a:endParaRPr lang="zh-CN" altLang="en-US" dirty="0"/>
          </a:p>
        </p:txBody>
      </p:sp>
      <p:sp>
        <p:nvSpPr>
          <p:cNvPr id="3" name="内容占位符 2"/>
          <p:cNvSpPr>
            <a:spLocks noGrp="1"/>
          </p:cNvSpPr>
          <p:nvPr>
            <p:ph idx="1"/>
          </p:nvPr>
        </p:nvSpPr>
        <p:spPr>
          <a:xfrm>
            <a:off x="101600" y="1043736"/>
            <a:ext cx="5004290" cy="3060339"/>
          </a:xfrm>
        </p:spPr>
        <p:txBody>
          <a:bodyPr>
            <a:normAutofit fontScale="92500" lnSpcReduction="20000"/>
          </a:bodyPr>
          <a:lstStyle/>
          <a:p>
            <a:r>
              <a:rPr lang="en-US" altLang="zh-CN" dirty="0"/>
              <a:t>Encoder</a:t>
            </a:r>
          </a:p>
          <a:p>
            <a:pPr marL="971550" lvl="1" indent="-514350">
              <a:buFont typeface="+mj-lt"/>
              <a:buAutoNum type="arabicPeriod"/>
            </a:pPr>
            <a:r>
              <a:rPr lang="en-US" altLang="zh-CN" dirty="0"/>
              <a:t>Input(word) embedding</a:t>
            </a:r>
          </a:p>
          <a:p>
            <a:pPr marL="971550" lvl="1" indent="-514350">
              <a:buFont typeface="+mj-lt"/>
              <a:buAutoNum type="arabicPeriod"/>
            </a:pPr>
            <a:r>
              <a:rPr lang="en-US" altLang="zh-CN" dirty="0"/>
              <a:t>Positional encoding</a:t>
            </a:r>
          </a:p>
          <a:p>
            <a:pPr marL="971550" lvl="1" indent="-514350">
              <a:buFont typeface="+mj-lt"/>
              <a:buAutoNum type="arabicPeriod"/>
            </a:pPr>
            <a:r>
              <a:rPr lang="en-US" altLang="zh-CN" dirty="0"/>
              <a:t>Self-attention</a:t>
            </a:r>
          </a:p>
          <a:p>
            <a:pPr marL="971550" lvl="1" indent="-514350">
              <a:buFont typeface="+mj-lt"/>
              <a:buAutoNum type="arabicPeriod"/>
            </a:pPr>
            <a:r>
              <a:rPr lang="en-US" altLang="zh-CN" dirty="0"/>
              <a:t>Normalization</a:t>
            </a:r>
          </a:p>
          <a:p>
            <a:pPr marL="971550" lvl="1" indent="-514350">
              <a:buFont typeface="+mj-lt"/>
              <a:buAutoNum type="arabicPeriod"/>
            </a:pPr>
            <a:r>
              <a:rPr lang="en-US" altLang="zh-CN" dirty="0"/>
              <a:t>Feed-forward operation</a:t>
            </a:r>
          </a:p>
          <a:p>
            <a:pPr marL="971550" lvl="1" indent="-514350">
              <a:buFont typeface="+mj-lt"/>
              <a:buAutoNum type="arabicPeriod"/>
            </a:pPr>
            <a:r>
              <a:rPr lang="en-US" altLang="zh-CN" dirty="0"/>
              <a:t>Skip connection</a:t>
            </a:r>
          </a:p>
          <a:p>
            <a:pPr lvl="1"/>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5" name="图片 4"/>
          <p:cNvPicPr>
            <a:picLocks noChangeAspect="1"/>
          </p:cNvPicPr>
          <p:nvPr/>
        </p:nvPicPr>
        <p:blipFill>
          <a:blip r:embed="rId3"/>
          <a:stretch>
            <a:fillRect/>
          </a:stretch>
        </p:blipFill>
        <p:spPr>
          <a:xfrm>
            <a:off x="1280465" y="4384413"/>
            <a:ext cx="10213412" cy="2282407"/>
          </a:xfrm>
          <a:prstGeom prst="rect">
            <a:avLst/>
          </a:prstGeom>
        </p:spPr>
      </p:pic>
      <p:sp>
        <p:nvSpPr>
          <p:cNvPr id="6" name="内容占位符 2"/>
          <p:cNvSpPr txBox="1">
            <a:spLocks/>
          </p:cNvSpPr>
          <p:nvPr/>
        </p:nvSpPr>
        <p:spPr>
          <a:xfrm>
            <a:off x="6489587" y="1065018"/>
            <a:ext cx="5004290" cy="3060339"/>
          </a:xfrm>
          <a:prstGeom prst="rect">
            <a:avLst/>
          </a:prstGeom>
        </p:spPr>
        <p:txBody>
          <a:bodyPr vert="horz" lIns="91440" tIns="45720" rIns="91440" bIns="45720" rtlCol="0">
            <a:normAutofit/>
          </a:bodyPr>
          <a:lstStyle>
            <a:lvl1pPr marL="342900" indent="-342900" algn="l" defTabSz="914400" rtl="0" eaLnBrk="1" latinLnBrk="0" hangingPunct="1">
              <a:spcBef>
                <a:spcPts val="600"/>
              </a:spcBef>
              <a:buClr>
                <a:srgbClr val="17347D"/>
              </a:buClr>
              <a:buFont typeface="Wingdings" pitchFamily="2" charset="2"/>
              <a:buChar char="q"/>
              <a:defRPr sz="3200" b="0" kern="1200">
                <a:solidFill>
                  <a:srgbClr val="17347D"/>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800" b="0" kern="1200">
                <a:solidFill>
                  <a:srgbClr val="17347D"/>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400" b="0" kern="1200">
                <a:solidFill>
                  <a:srgbClr val="17347D"/>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rgbClr val="17347D"/>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rgbClr val="1734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Decoder</a:t>
            </a:r>
          </a:p>
          <a:p>
            <a:pPr marL="971550" lvl="1" indent="-514350">
              <a:buFont typeface="+mj-lt"/>
              <a:buAutoNum type="arabicPeriod"/>
            </a:pPr>
            <a:r>
              <a:rPr lang="en-US" altLang="zh-CN" dirty="0"/>
              <a:t>Mirror the encoder</a:t>
            </a:r>
          </a:p>
          <a:p>
            <a:pPr marL="971550" lvl="1" indent="-514350">
              <a:buFont typeface="+mj-lt"/>
              <a:buAutoNum type="arabicPeriod"/>
            </a:pPr>
            <a:r>
              <a:rPr lang="en-US" altLang="zh-CN" dirty="0"/>
              <a:t>Input latent features from the encoder</a:t>
            </a:r>
          </a:p>
        </p:txBody>
      </p:sp>
    </p:spTree>
    <p:extLst>
      <p:ext uri="{BB962C8B-B14F-4D97-AF65-F5344CB8AC3E}">
        <p14:creationId xmlns:p14="http://schemas.microsoft.com/office/powerpoint/2010/main" val="34268926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PatchFormer</a:t>
            </a:r>
            <a:endParaRPr lang="zh-CN" altLang="en-US" dirty="0"/>
          </a:p>
        </p:txBody>
      </p:sp>
      <p:sp>
        <p:nvSpPr>
          <p:cNvPr id="3" name="内容占位符 2"/>
          <p:cNvSpPr>
            <a:spLocks noGrp="1"/>
          </p:cNvSpPr>
          <p:nvPr>
            <p:ph idx="1"/>
          </p:nvPr>
        </p:nvSpPr>
        <p:spPr>
          <a:xfrm>
            <a:off x="4475820" y="1055008"/>
            <a:ext cx="8669204" cy="5661865"/>
          </a:xfrm>
        </p:spPr>
        <p:txBody>
          <a:bodyPr/>
          <a:lstStyle/>
          <a:p>
            <a:r>
              <a:rPr lang="en-US" altLang="zh-CN" dirty="0"/>
              <a:t>MST(Multi </a:t>
            </a:r>
            <a:r>
              <a:rPr lang="en-US" altLang="zh-CN"/>
              <a:t>Scale Attention)Block</a:t>
            </a:r>
            <a:endParaRPr lang="en-US" altLang="zh-CN" dirty="0"/>
          </a:p>
          <a:p>
            <a:pPr lvl="1"/>
            <a:r>
              <a:rPr lang="en-US" altLang="zh-CN" dirty="0" err="1"/>
              <a:t>Voxelize</a:t>
            </a:r>
            <a:r>
              <a:rPr lang="en-US" altLang="zh-CN" dirty="0"/>
              <a:t> point cloud into voxel grids </a:t>
            </a:r>
          </a:p>
          <a:p>
            <a:pPr lvl="1"/>
            <a:r>
              <a:rPr lang="en-US" altLang="zh-CN" dirty="0"/>
              <a:t>Aggregate multi-scale features</a:t>
            </a:r>
          </a:p>
          <a:p>
            <a:pPr lvl="1"/>
            <a:r>
              <a:rPr lang="en-US" altLang="zh-CN" dirty="0"/>
              <a:t>Conducts 3D window-based SA(W-SA) to capture local information</a:t>
            </a:r>
          </a:p>
          <a:p>
            <a:pPr lvl="1"/>
            <a:r>
              <a:rPr lang="en-US" altLang="zh-CN" dirty="0"/>
              <a:t>Transform voxel grids to points </a:t>
            </a:r>
          </a:p>
        </p:txBody>
      </p:sp>
      <p:sp>
        <p:nvSpPr>
          <p:cNvPr id="4" name="灯片编号占位符 3"/>
          <p:cNvSpPr>
            <a:spLocks noGrp="1"/>
          </p:cNvSpPr>
          <p:nvPr>
            <p:ph type="sldNum" sz="quarter" idx="12"/>
          </p:nvPr>
        </p:nvSpPr>
        <p:spPr/>
        <p:txBody>
          <a:bodyPr/>
          <a:lstStyle/>
          <a:p>
            <a:fld id="{B6F15528-21DE-4FAA-801E-634DDDAF4B2B}" type="slidenum">
              <a:rPr lang="en-US" smtClean="0"/>
              <a:pPr/>
              <a:t>30</a:t>
            </a:fld>
            <a:endParaRPr lang="en-US" dirty="0"/>
          </a:p>
        </p:txBody>
      </p:sp>
      <p:pic>
        <p:nvPicPr>
          <p:cNvPr id="5" name="图片 4"/>
          <p:cNvPicPr>
            <a:picLocks noChangeAspect="1"/>
          </p:cNvPicPr>
          <p:nvPr/>
        </p:nvPicPr>
        <p:blipFill>
          <a:blip r:embed="rId3"/>
          <a:stretch>
            <a:fillRect/>
          </a:stretch>
        </p:blipFill>
        <p:spPr>
          <a:xfrm>
            <a:off x="290355" y="1081411"/>
            <a:ext cx="2925325" cy="5555659"/>
          </a:xfrm>
          <a:prstGeom prst="rect">
            <a:avLst/>
          </a:prstGeom>
        </p:spPr>
      </p:pic>
      <p:sp>
        <p:nvSpPr>
          <p:cNvPr id="6" name="矩形 5"/>
          <p:cNvSpPr/>
          <p:nvPr/>
        </p:nvSpPr>
        <p:spPr>
          <a:xfrm>
            <a:off x="785410" y="6579350"/>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Z. Cheng, H. Wan, X. Shen, and Z. Wu, “</a:t>
            </a:r>
            <a:r>
              <a:rPr lang="en-US" altLang="zh-CN" sz="1400" b="1" dirty="0" err="1">
                <a:solidFill>
                  <a:srgbClr val="FF0000"/>
                </a:solidFill>
                <a:latin typeface="Times New Roman" panose="02020603050405020304" pitchFamily="18" charset="0"/>
                <a:cs typeface="Times New Roman" panose="02020603050405020304" pitchFamily="18" charset="0"/>
              </a:rPr>
              <a:t>Patchformer</a:t>
            </a:r>
            <a:r>
              <a:rPr lang="en-US" altLang="zh-CN" sz="1400" b="1" dirty="0">
                <a:solidFill>
                  <a:srgbClr val="FF0000"/>
                </a:solidFill>
                <a:latin typeface="Times New Roman" panose="02020603050405020304" pitchFamily="18" charset="0"/>
                <a:cs typeface="Times New Roman" panose="02020603050405020304" pitchFamily="18" charset="0"/>
              </a:rPr>
              <a:t>: A versatile 3D transformer based on patch attention,” arXiv:2111.00207,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DFC58EC-21B4-F398-1CA5-9B583735B5ED}"/>
              </a:ext>
            </a:extLst>
          </p:cNvPr>
          <p:cNvSpPr txBox="1"/>
          <p:nvPr/>
        </p:nvSpPr>
        <p:spPr>
          <a:xfrm>
            <a:off x="2575005" y="2213865"/>
            <a:ext cx="2520280" cy="369332"/>
          </a:xfrm>
          <a:prstGeom prst="rect">
            <a:avLst/>
          </a:prstGeom>
          <a:noFill/>
        </p:spPr>
        <p:txBody>
          <a:bodyPr wrap="square" rtlCol="0">
            <a:spAutoFit/>
          </a:bodyPr>
          <a:lstStyle/>
          <a:p>
            <a:r>
              <a:rPr lang="en-US" altLang="zh-CN" dirty="0">
                <a:solidFill>
                  <a:srgbClr val="E00247"/>
                </a:solidFill>
              </a:rPr>
              <a:t>3x3x3,</a:t>
            </a:r>
            <a:r>
              <a:rPr lang="zh-CN" altLang="en-US" dirty="0">
                <a:solidFill>
                  <a:srgbClr val="E00247"/>
                </a:solidFill>
              </a:rPr>
              <a:t> </a:t>
            </a:r>
            <a:r>
              <a:rPr lang="en-US" altLang="zh-CN" dirty="0">
                <a:solidFill>
                  <a:srgbClr val="E00247"/>
                </a:solidFill>
              </a:rPr>
              <a:t>5x5x5,</a:t>
            </a:r>
            <a:r>
              <a:rPr lang="zh-CN" altLang="en-US" dirty="0">
                <a:solidFill>
                  <a:srgbClr val="E00247"/>
                </a:solidFill>
              </a:rPr>
              <a:t> </a:t>
            </a:r>
            <a:r>
              <a:rPr lang="en-US" altLang="zh-CN" dirty="0">
                <a:solidFill>
                  <a:srgbClr val="E00247"/>
                </a:solidFill>
              </a:rPr>
              <a:t>7x7x7</a:t>
            </a:r>
            <a:endParaRPr lang="zh-CN" altLang="en-US" dirty="0">
              <a:solidFill>
                <a:srgbClr val="E00247"/>
              </a:solidFill>
            </a:endParaRPr>
          </a:p>
        </p:txBody>
      </p:sp>
      <p:sp>
        <p:nvSpPr>
          <p:cNvPr id="8" name="文本框 7">
            <a:extLst>
              <a:ext uri="{FF2B5EF4-FFF2-40B4-BE49-F238E27FC236}">
                <a16:creationId xmlns:a16="http://schemas.microsoft.com/office/drawing/2014/main" id="{A4153C10-C37B-825F-0F82-F384A64FE199}"/>
              </a:ext>
            </a:extLst>
          </p:cNvPr>
          <p:cNvSpPr txBox="1"/>
          <p:nvPr/>
        </p:nvSpPr>
        <p:spPr>
          <a:xfrm>
            <a:off x="2575005" y="3346319"/>
            <a:ext cx="2520280" cy="369332"/>
          </a:xfrm>
          <a:prstGeom prst="rect">
            <a:avLst/>
          </a:prstGeom>
          <a:noFill/>
        </p:spPr>
        <p:txBody>
          <a:bodyPr wrap="square" rtlCol="0">
            <a:spAutoFit/>
          </a:bodyPr>
          <a:lstStyle/>
          <a:p>
            <a:r>
              <a:rPr lang="en-US" altLang="zh-CN" dirty="0">
                <a:solidFill>
                  <a:srgbClr val="E00247"/>
                </a:solidFill>
              </a:rPr>
              <a:t>3x3x3,</a:t>
            </a:r>
            <a:r>
              <a:rPr lang="zh-CN" altLang="en-US" dirty="0">
                <a:solidFill>
                  <a:srgbClr val="E00247"/>
                </a:solidFill>
              </a:rPr>
              <a:t> </a:t>
            </a:r>
            <a:r>
              <a:rPr lang="en-US" altLang="zh-CN" dirty="0">
                <a:solidFill>
                  <a:srgbClr val="E00247"/>
                </a:solidFill>
              </a:rPr>
              <a:t>5x5x5</a:t>
            </a:r>
            <a:endParaRPr lang="zh-CN" altLang="en-US" dirty="0">
              <a:solidFill>
                <a:srgbClr val="E00247"/>
              </a:solidFill>
            </a:endParaRPr>
          </a:p>
        </p:txBody>
      </p:sp>
      <p:sp>
        <p:nvSpPr>
          <p:cNvPr id="9" name="文本框 8">
            <a:extLst>
              <a:ext uri="{FF2B5EF4-FFF2-40B4-BE49-F238E27FC236}">
                <a16:creationId xmlns:a16="http://schemas.microsoft.com/office/drawing/2014/main" id="{2DFABBEE-BE49-22A4-F739-6F3B1D56A267}"/>
              </a:ext>
            </a:extLst>
          </p:cNvPr>
          <p:cNvSpPr txBox="1"/>
          <p:nvPr/>
        </p:nvSpPr>
        <p:spPr>
          <a:xfrm>
            <a:off x="2585610" y="4396608"/>
            <a:ext cx="2520280" cy="369332"/>
          </a:xfrm>
          <a:prstGeom prst="rect">
            <a:avLst/>
          </a:prstGeom>
          <a:noFill/>
        </p:spPr>
        <p:txBody>
          <a:bodyPr wrap="square" rtlCol="0">
            <a:spAutoFit/>
          </a:bodyPr>
          <a:lstStyle/>
          <a:p>
            <a:r>
              <a:rPr lang="en-US" altLang="zh-CN" dirty="0">
                <a:solidFill>
                  <a:srgbClr val="E00247"/>
                </a:solidFill>
              </a:rPr>
              <a:t>3x3x3,</a:t>
            </a:r>
            <a:r>
              <a:rPr lang="zh-CN" altLang="en-US" dirty="0">
                <a:solidFill>
                  <a:srgbClr val="E00247"/>
                </a:solidFill>
              </a:rPr>
              <a:t> </a:t>
            </a:r>
            <a:r>
              <a:rPr lang="en-US" altLang="zh-CN" dirty="0">
                <a:solidFill>
                  <a:srgbClr val="E00247"/>
                </a:solidFill>
              </a:rPr>
              <a:t>5x5x5</a:t>
            </a:r>
            <a:endParaRPr lang="zh-CN" altLang="en-US" dirty="0">
              <a:solidFill>
                <a:srgbClr val="E00247"/>
              </a:solidFill>
            </a:endParaRPr>
          </a:p>
        </p:txBody>
      </p:sp>
      <p:sp>
        <p:nvSpPr>
          <p:cNvPr id="10" name="文本框 9">
            <a:extLst>
              <a:ext uri="{FF2B5EF4-FFF2-40B4-BE49-F238E27FC236}">
                <a16:creationId xmlns:a16="http://schemas.microsoft.com/office/drawing/2014/main" id="{81020F89-A72B-9443-63FA-E375203E5157}"/>
              </a:ext>
            </a:extLst>
          </p:cNvPr>
          <p:cNvSpPr txBox="1"/>
          <p:nvPr/>
        </p:nvSpPr>
        <p:spPr>
          <a:xfrm>
            <a:off x="2511948" y="1110844"/>
            <a:ext cx="1407464" cy="461665"/>
          </a:xfrm>
          <a:prstGeom prst="rect">
            <a:avLst/>
          </a:prstGeom>
          <a:noFill/>
        </p:spPr>
        <p:txBody>
          <a:bodyPr wrap="square" rtlCol="0">
            <a:spAutoFit/>
          </a:bodyPr>
          <a:lstStyle/>
          <a:p>
            <a:r>
              <a:rPr lang="en-US" altLang="zh-CN" sz="2400" dirty="0"/>
              <a:t>N Points</a:t>
            </a:r>
            <a:endParaRPr lang="zh-CN" altLang="en-US" sz="2400" dirty="0"/>
          </a:p>
        </p:txBody>
      </p:sp>
    </p:spTree>
    <p:extLst>
      <p:ext uri="{BB962C8B-B14F-4D97-AF65-F5344CB8AC3E}">
        <p14:creationId xmlns:p14="http://schemas.microsoft.com/office/powerpoint/2010/main" val="33500597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PatchFormer</a:t>
            </a:r>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31</a:t>
            </a:fld>
            <a:endParaRPr lang="en-US" dirty="0"/>
          </a:p>
        </p:txBody>
      </p:sp>
      <p:sp>
        <p:nvSpPr>
          <p:cNvPr id="7" name="内容占位符 2"/>
          <p:cNvSpPr txBox="1">
            <a:spLocks/>
          </p:cNvSpPr>
          <p:nvPr/>
        </p:nvSpPr>
        <p:spPr>
          <a:xfrm>
            <a:off x="865476" y="4779150"/>
            <a:ext cx="10081120" cy="1845205"/>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ts val="600"/>
              </a:spcBef>
              <a:buClr>
                <a:srgbClr val="17347D"/>
              </a:buClr>
              <a:buFont typeface="Wingdings" pitchFamily="2" charset="2"/>
              <a:buChar char="q"/>
              <a:defRPr sz="3200" b="0" kern="1200">
                <a:solidFill>
                  <a:srgbClr val="17347D"/>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800" b="0" kern="1200">
                <a:solidFill>
                  <a:srgbClr val="17347D"/>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400" b="0" kern="1200">
                <a:solidFill>
                  <a:srgbClr val="17347D"/>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rgbClr val="17347D"/>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rgbClr val="1734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MST Block-stage1</a:t>
            </a:r>
          </a:p>
          <a:p>
            <a:pPr lvl="1"/>
            <a:r>
              <a:rPr lang="en-US" altLang="zh-CN" dirty="0"/>
              <a:t>Multi-scale Feature Aggregating</a:t>
            </a:r>
          </a:p>
          <a:p>
            <a:pPr lvl="2"/>
            <a:r>
              <a:rPr lang="en-US" altLang="zh-CN" dirty="0"/>
              <a:t>Sample boxes using three </a:t>
            </a:r>
            <a:r>
              <a:rPr lang="en-US" altLang="zh-CN" dirty="0" err="1"/>
              <a:t>DWConv</a:t>
            </a:r>
            <a:r>
              <a:rPr lang="en-US" altLang="zh-CN" dirty="0"/>
              <a:t> kernels of different size</a:t>
            </a:r>
          </a:p>
          <a:p>
            <a:pPr lvl="2"/>
            <a:r>
              <a:rPr lang="en-US" altLang="zh-CN" dirty="0"/>
              <a:t>Concatenate grids as one embedding</a:t>
            </a:r>
          </a:p>
          <a:p>
            <a:pPr lvl="2"/>
            <a:r>
              <a:rPr lang="en-US" altLang="zh-CN" dirty="0"/>
              <a:t>Receive voxel grids as input, sample boxes using 3 kernels of different size</a:t>
            </a:r>
          </a:p>
        </p:txBody>
      </p:sp>
      <p:pic>
        <p:nvPicPr>
          <p:cNvPr id="11" name="内容占位符 10"/>
          <p:cNvPicPr>
            <a:picLocks noGrp="1" noChangeAspect="1"/>
          </p:cNvPicPr>
          <p:nvPr>
            <p:ph idx="1"/>
          </p:nvPr>
        </p:nvPicPr>
        <p:blipFill>
          <a:blip r:embed="rId3"/>
          <a:stretch>
            <a:fillRect/>
          </a:stretch>
        </p:blipFill>
        <p:spPr>
          <a:xfrm>
            <a:off x="5970928" y="1189106"/>
            <a:ext cx="4975668" cy="3332092"/>
          </a:xfrm>
          <a:prstGeom prst="rect">
            <a:avLst/>
          </a:prstGeom>
        </p:spPr>
      </p:pic>
      <p:pic>
        <p:nvPicPr>
          <p:cNvPr id="12" name="图片 11"/>
          <p:cNvPicPr>
            <a:picLocks noChangeAspect="1"/>
          </p:cNvPicPr>
          <p:nvPr/>
        </p:nvPicPr>
        <p:blipFill>
          <a:blip r:embed="rId4"/>
          <a:stretch>
            <a:fillRect/>
          </a:stretch>
        </p:blipFill>
        <p:spPr>
          <a:xfrm>
            <a:off x="1640505" y="999386"/>
            <a:ext cx="2719587" cy="3779764"/>
          </a:xfrm>
          <a:prstGeom prst="rect">
            <a:avLst/>
          </a:prstGeom>
        </p:spPr>
      </p:pic>
      <p:sp>
        <p:nvSpPr>
          <p:cNvPr id="8" name="矩形 7"/>
          <p:cNvSpPr/>
          <p:nvPr/>
        </p:nvSpPr>
        <p:spPr>
          <a:xfrm>
            <a:off x="785410" y="6489340"/>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Z. Cheng, H. Wan, X. Shen, and Z. Wu, “</a:t>
            </a:r>
            <a:r>
              <a:rPr lang="en-US" altLang="zh-CN" sz="1400" b="1" dirty="0" err="1">
                <a:solidFill>
                  <a:srgbClr val="FF0000"/>
                </a:solidFill>
                <a:latin typeface="Times New Roman" panose="02020603050405020304" pitchFamily="18" charset="0"/>
                <a:cs typeface="Times New Roman" panose="02020603050405020304" pitchFamily="18" charset="0"/>
              </a:rPr>
              <a:t>Patchformer</a:t>
            </a:r>
            <a:r>
              <a:rPr lang="en-US" altLang="zh-CN" sz="1400" b="1" dirty="0">
                <a:solidFill>
                  <a:srgbClr val="FF0000"/>
                </a:solidFill>
                <a:latin typeface="Times New Roman" panose="02020603050405020304" pitchFamily="18" charset="0"/>
                <a:cs typeface="Times New Roman" panose="02020603050405020304" pitchFamily="18" charset="0"/>
              </a:rPr>
              <a:t>: A versatile 3D transformer based on patch attention,” arXiv:2111.00207,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56301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PatchFormer</a:t>
            </a:r>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内容占位符 2"/>
          <p:cNvSpPr txBox="1">
            <a:spLocks/>
          </p:cNvSpPr>
          <p:nvPr/>
        </p:nvSpPr>
        <p:spPr>
          <a:xfrm>
            <a:off x="865476" y="4779150"/>
            <a:ext cx="10081120" cy="1845205"/>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ts val="600"/>
              </a:spcBef>
              <a:buClr>
                <a:srgbClr val="17347D"/>
              </a:buClr>
              <a:buFont typeface="Wingdings" pitchFamily="2" charset="2"/>
              <a:buChar char="q"/>
              <a:defRPr sz="3200" b="0" kern="1200">
                <a:solidFill>
                  <a:srgbClr val="17347D"/>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800" b="0" kern="1200">
                <a:solidFill>
                  <a:srgbClr val="17347D"/>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400" b="0" kern="1200">
                <a:solidFill>
                  <a:srgbClr val="17347D"/>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rgbClr val="17347D"/>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rgbClr val="1734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MST Block</a:t>
            </a:r>
          </a:p>
          <a:p>
            <a:pPr lvl="1"/>
            <a:r>
              <a:rPr lang="en-US" altLang="zh-CN" dirty="0"/>
              <a:t>Attention Building</a:t>
            </a:r>
          </a:p>
          <a:p>
            <a:pPr lvl="2"/>
            <a:r>
              <a:rPr lang="en-US" altLang="zh-CN" dirty="0"/>
              <a:t>Limit the SA computation to non-overlapping local 3D windows</a:t>
            </a:r>
          </a:p>
          <a:p>
            <a:pPr lvl="2"/>
            <a:r>
              <a:rPr lang="en-US" altLang="zh-CN" dirty="0"/>
              <a:t>Advantageous to include relative position bias in SA computation</a:t>
            </a:r>
          </a:p>
          <a:p>
            <a:pPr lvl="2"/>
            <a:r>
              <a:rPr lang="en-US" altLang="zh-CN" dirty="0"/>
              <a:t>Introduce 3D relative position bias</a:t>
            </a:r>
          </a:p>
        </p:txBody>
      </p:sp>
      <p:pic>
        <p:nvPicPr>
          <p:cNvPr id="11" name="内容占位符 10"/>
          <p:cNvPicPr>
            <a:picLocks noGrp="1" noChangeAspect="1"/>
          </p:cNvPicPr>
          <p:nvPr>
            <p:ph idx="1"/>
          </p:nvPr>
        </p:nvPicPr>
        <p:blipFill>
          <a:blip r:embed="rId3"/>
          <a:stretch>
            <a:fillRect/>
          </a:stretch>
        </p:blipFill>
        <p:spPr>
          <a:xfrm>
            <a:off x="930368" y="1358770"/>
            <a:ext cx="4975668" cy="3332092"/>
          </a:xfrm>
          <a:prstGeom prst="rect">
            <a:avLst/>
          </a:prstGeom>
        </p:spPr>
      </p:pic>
      <p:pic>
        <p:nvPicPr>
          <p:cNvPr id="3" name="图片 2"/>
          <p:cNvPicPr>
            <a:picLocks noChangeAspect="1"/>
          </p:cNvPicPr>
          <p:nvPr/>
        </p:nvPicPr>
        <p:blipFill>
          <a:blip r:embed="rId4"/>
          <a:stretch>
            <a:fillRect/>
          </a:stretch>
        </p:blipFill>
        <p:spPr>
          <a:xfrm>
            <a:off x="6096000" y="3000174"/>
            <a:ext cx="5410546" cy="707532"/>
          </a:xfrm>
          <a:prstGeom prst="rect">
            <a:avLst/>
          </a:prstGeom>
        </p:spPr>
      </p:pic>
      <p:pic>
        <p:nvPicPr>
          <p:cNvPr id="5" name="图片 4"/>
          <p:cNvPicPr>
            <a:picLocks noChangeAspect="1"/>
          </p:cNvPicPr>
          <p:nvPr/>
        </p:nvPicPr>
        <p:blipFill>
          <a:blip r:embed="rId5"/>
          <a:stretch>
            <a:fillRect/>
          </a:stretch>
        </p:blipFill>
        <p:spPr>
          <a:xfrm>
            <a:off x="7491155" y="2523984"/>
            <a:ext cx="2104762" cy="476190"/>
          </a:xfrm>
          <a:prstGeom prst="rect">
            <a:avLst/>
          </a:prstGeom>
        </p:spPr>
      </p:pic>
      <p:sp>
        <p:nvSpPr>
          <p:cNvPr id="8" name="矩形 7"/>
          <p:cNvSpPr/>
          <p:nvPr/>
        </p:nvSpPr>
        <p:spPr>
          <a:xfrm>
            <a:off x="865476" y="6470466"/>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Z. Cheng, H. Wan, X. Shen, and Z. Wu, “</a:t>
            </a:r>
            <a:r>
              <a:rPr lang="en-US" altLang="zh-CN" sz="1400" b="1" dirty="0" err="1">
                <a:solidFill>
                  <a:srgbClr val="FF0000"/>
                </a:solidFill>
                <a:latin typeface="Times New Roman" panose="02020603050405020304" pitchFamily="18" charset="0"/>
                <a:cs typeface="Times New Roman" panose="02020603050405020304" pitchFamily="18" charset="0"/>
              </a:rPr>
              <a:t>Patchformer</a:t>
            </a:r>
            <a:r>
              <a:rPr lang="en-US" altLang="zh-CN" sz="1400" b="1" dirty="0">
                <a:solidFill>
                  <a:srgbClr val="FF0000"/>
                </a:solidFill>
                <a:latin typeface="Times New Roman" panose="02020603050405020304" pitchFamily="18" charset="0"/>
                <a:cs typeface="Times New Roman" panose="02020603050405020304" pitchFamily="18" charset="0"/>
              </a:rPr>
              <a:t>: A versatile 3D transformer based on patch attention,” arXiv:2111.00207,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83523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PatchFormer</a:t>
            </a:r>
            <a:endParaRPr lang="zh-CN" altLang="en-US" dirty="0"/>
          </a:p>
        </p:txBody>
      </p:sp>
      <p:pic>
        <p:nvPicPr>
          <p:cNvPr id="5" name="内容占位符 4"/>
          <p:cNvPicPr>
            <a:picLocks noGrp="1" noChangeAspect="1"/>
          </p:cNvPicPr>
          <p:nvPr>
            <p:ph idx="1"/>
          </p:nvPr>
        </p:nvPicPr>
        <p:blipFill>
          <a:blip r:embed="rId3"/>
          <a:stretch>
            <a:fillRect/>
          </a:stretch>
        </p:blipFill>
        <p:spPr>
          <a:xfrm>
            <a:off x="1440098" y="1092135"/>
            <a:ext cx="9311803" cy="2876615"/>
          </a:xfrm>
          <a:prstGeom prst="rect">
            <a:avLst/>
          </a:prstGeom>
        </p:spPr>
      </p:pic>
      <p:sp>
        <p:nvSpPr>
          <p:cNvPr id="4" name="灯片编号占位符 3"/>
          <p:cNvSpPr>
            <a:spLocks noGrp="1"/>
          </p:cNvSpPr>
          <p:nvPr>
            <p:ph type="sldNum" sz="quarter" idx="12"/>
          </p:nvPr>
        </p:nvSpPr>
        <p:spPr/>
        <p:txBody>
          <a:bodyPr/>
          <a:lstStyle/>
          <a:p>
            <a:fld id="{B6F15528-21DE-4FAA-801E-634DDDAF4B2B}" type="slidenum">
              <a:rPr lang="en-US" smtClean="0"/>
              <a:pPr/>
              <a:t>33</a:t>
            </a:fld>
            <a:endParaRPr lang="en-US" dirty="0"/>
          </a:p>
        </p:txBody>
      </p:sp>
      <p:sp>
        <p:nvSpPr>
          <p:cNvPr id="7" name="内容占位符 2"/>
          <p:cNvSpPr txBox="1">
            <a:spLocks/>
          </p:cNvSpPr>
          <p:nvPr/>
        </p:nvSpPr>
        <p:spPr>
          <a:xfrm>
            <a:off x="830415" y="4129731"/>
            <a:ext cx="10081120" cy="2537089"/>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ts val="600"/>
              </a:spcBef>
              <a:buClr>
                <a:srgbClr val="17347D"/>
              </a:buClr>
              <a:buFont typeface="Wingdings" pitchFamily="2" charset="2"/>
              <a:buChar char="q"/>
              <a:defRPr sz="3200" b="0" kern="1200">
                <a:solidFill>
                  <a:srgbClr val="17347D"/>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800" b="0" kern="1200">
                <a:solidFill>
                  <a:srgbClr val="17347D"/>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400" b="0" kern="1200">
                <a:solidFill>
                  <a:srgbClr val="17347D"/>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rgbClr val="17347D"/>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rgbClr val="1734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PAT block</a:t>
            </a:r>
          </a:p>
          <a:p>
            <a:pPr lvl="1"/>
            <a:r>
              <a:rPr lang="en-US" altLang="zh-CN" dirty="0"/>
              <a:t>Base estimation</a:t>
            </a:r>
          </a:p>
          <a:p>
            <a:pPr lvl="2"/>
            <a:r>
              <a:rPr lang="en-US" altLang="zh-CN" dirty="0"/>
              <a:t>use the K-Means algorithm to segment P into M patches</a:t>
            </a:r>
          </a:p>
          <a:p>
            <a:pPr lvl="1"/>
            <a:r>
              <a:rPr lang="en-US" altLang="zh-CN" dirty="0"/>
              <a:t>Aggregate global feature using patch attention at a lower computational cost</a:t>
            </a:r>
          </a:p>
          <a:p>
            <a:pPr lvl="1"/>
            <a:r>
              <a:rPr lang="en-US" altLang="zh-CN" dirty="0"/>
              <a:t>adjust the contribution of all points in the same patch to the base </a:t>
            </a:r>
            <a:r>
              <a:rPr lang="en-US" altLang="zh-CN" b="1" dirty="0"/>
              <a:t>via a data-driven way</a:t>
            </a:r>
          </a:p>
          <a:p>
            <a:pPr lvl="1"/>
            <a:endParaRPr lang="en-US" altLang="zh-CN" dirty="0"/>
          </a:p>
          <a:p>
            <a:pPr lvl="1"/>
            <a:endParaRPr lang="en-US" altLang="zh-CN" dirty="0"/>
          </a:p>
        </p:txBody>
      </p:sp>
      <p:sp>
        <p:nvSpPr>
          <p:cNvPr id="6" name="矩形 5"/>
          <p:cNvSpPr/>
          <p:nvPr/>
        </p:nvSpPr>
        <p:spPr>
          <a:xfrm>
            <a:off x="785410" y="6405210"/>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Z. Cheng, H. Wan, X. Shen, and Z. Wu, “</a:t>
            </a:r>
            <a:r>
              <a:rPr lang="en-US" altLang="zh-CN" sz="1400" b="1" dirty="0" err="1">
                <a:solidFill>
                  <a:srgbClr val="FF0000"/>
                </a:solidFill>
                <a:latin typeface="Times New Roman" panose="02020603050405020304" pitchFamily="18" charset="0"/>
                <a:cs typeface="Times New Roman" panose="02020603050405020304" pitchFamily="18" charset="0"/>
              </a:rPr>
              <a:t>Patchformer</a:t>
            </a:r>
            <a:r>
              <a:rPr lang="en-US" altLang="zh-CN" sz="1400" b="1" dirty="0">
                <a:solidFill>
                  <a:srgbClr val="FF0000"/>
                </a:solidFill>
                <a:latin typeface="Times New Roman" panose="02020603050405020304" pitchFamily="18" charset="0"/>
                <a:cs typeface="Times New Roman" panose="02020603050405020304" pitchFamily="18" charset="0"/>
              </a:rPr>
              <a:t>: A versatile 3D transformer based on patch attention,” arXiv:2111.00207,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56C2949-0C30-F5D8-EC02-875051D90CFC}"/>
              </a:ext>
            </a:extLst>
          </p:cNvPr>
          <p:cNvSpPr txBox="1"/>
          <p:nvPr/>
        </p:nvSpPr>
        <p:spPr>
          <a:xfrm>
            <a:off x="-7011" y="1922869"/>
            <a:ext cx="1407464" cy="461665"/>
          </a:xfrm>
          <a:prstGeom prst="rect">
            <a:avLst/>
          </a:prstGeom>
          <a:noFill/>
        </p:spPr>
        <p:txBody>
          <a:bodyPr wrap="square" rtlCol="0">
            <a:spAutoFit/>
          </a:bodyPr>
          <a:lstStyle/>
          <a:p>
            <a:r>
              <a:rPr lang="en-US" altLang="zh-CN" sz="2400" dirty="0"/>
              <a:t>N Points</a:t>
            </a:r>
            <a:endParaRPr lang="zh-CN" altLang="en-US" sz="2400" dirty="0"/>
          </a:p>
        </p:txBody>
      </p:sp>
      <p:sp>
        <p:nvSpPr>
          <p:cNvPr id="8" name="矩形: 圆角 7">
            <a:extLst>
              <a:ext uri="{FF2B5EF4-FFF2-40B4-BE49-F238E27FC236}">
                <a16:creationId xmlns:a16="http://schemas.microsoft.com/office/drawing/2014/main" id="{C875EC26-FD5A-F56F-CE1D-D7955EBEC173}"/>
              </a:ext>
            </a:extLst>
          </p:cNvPr>
          <p:cNvSpPr/>
          <p:nvPr/>
        </p:nvSpPr>
        <p:spPr>
          <a:xfrm>
            <a:off x="1374066" y="2798711"/>
            <a:ext cx="6705745" cy="11946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09A9470-4E93-1A3F-11FA-CC7EF276D7D8}"/>
              </a:ext>
            </a:extLst>
          </p:cNvPr>
          <p:cNvSpPr txBox="1"/>
          <p:nvPr/>
        </p:nvSpPr>
        <p:spPr>
          <a:xfrm>
            <a:off x="8033330" y="2967335"/>
            <a:ext cx="2205245" cy="461665"/>
          </a:xfrm>
          <a:prstGeom prst="rect">
            <a:avLst/>
          </a:prstGeom>
          <a:noFill/>
        </p:spPr>
        <p:txBody>
          <a:bodyPr wrap="square" rtlCol="0">
            <a:spAutoFit/>
          </a:bodyPr>
          <a:lstStyle/>
          <a:p>
            <a:r>
              <a:rPr lang="en-US" altLang="zh-CN" sz="2400" b="1" dirty="0">
                <a:solidFill>
                  <a:srgbClr val="FF0000"/>
                </a:solidFill>
              </a:rPr>
              <a:t>Base Estimation</a:t>
            </a:r>
            <a:endParaRPr lang="zh-CN" altLang="en-US" sz="2400" b="1" dirty="0">
              <a:solidFill>
                <a:srgbClr val="FF0000"/>
              </a:solidFill>
            </a:endParaRPr>
          </a:p>
        </p:txBody>
      </p:sp>
      <p:sp>
        <p:nvSpPr>
          <p:cNvPr id="10" name="文本框 9">
            <a:extLst>
              <a:ext uri="{FF2B5EF4-FFF2-40B4-BE49-F238E27FC236}">
                <a16:creationId xmlns:a16="http://schemas.microsoft.com/office/drawing/2014/main" id="{FAC7B47D-51F7-E8C4-880D-3FF24C4B222D}"/>
              </a:ext>
            </a:extLst>
          </p:cNvPr>
          <p:cNvSpPr txBox="1"/>
          <p:nvPr/>
        </p:nvSpPr>
        <p:spPr>
          <a:xfrm>
            <a:off x="-24680" y="3036783"/>
            <a:ext cx="1620180" cy="830997"/>
          </a:xfrm>
          <a:prstGeom prst="rect">
            <a:avLst/>
          </a:prstGeom>
          <a:noFill/>
        </p:spPr>
        <p:txBody>
          <a:bodyPr wrap="square" rtlCol="0">
            <a:spAutoFit/>
          </a:bodyPr>
          <a:lstStyle/>
          <a:p>
            <a:r>
              <a:rPr lang="en-US" altLang="zh-CN" sz="2400" dirty="0"/>
              <a:t>M Patches</a:t>
            </a:r>
          </a:p>
          <a:p>
            <a:r>
              <a:rPr lang="en-US" altLang="zh-CN" sz="2400" dirty="0"/>
              <a:t>(M &lt;&lt; N )</a:t>
            </a:r>
            <a:endParaRPr lang="zh-CN" altLang="en-US" sz="2400" dirty="0"/>
          </a:p>
        </p:txBody>
      </p:sp>
    </p:spTree>
    <p:extLst>
      <p:ext uri="{BB962C8B-B14F-4D97-AF65-F5344CB8AC3E}">
        <p14:creationId xmlns:p14="http://schemas.microsoft.com/office/powerpoint/2010/main" val="9362737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PatchFormer</a:t>
            </a:r>
            <a:endParaRPr lang="zh-CN" altLang="en-US" dirty="0"/>
          </a:p>
        </p:txBody>
      </p:sp>
      <p:pic>
        <p:nvPicPr>
          <p:cNvPr id="5" name="内容占位符 4"/>
          <p:cNvPicPr>
            <a:picLocks noGrp="1" noChangeAspect="1"/>
          </p:cNvPicPr>
          <p:nvPr>
            <p:ph idx="1"/>
          </p:nvPr>
        </p:nvPicPr>
        <p:blipFill>
          <a:blip r:embed="rId3"/>
          <a:stretch>
            <a:fillRect/>
          </a:stretch>
        </p:blipFill>
        <p:spPr>
          <a:xfrm>
            <a:off x="1440099" y="1092136"/>
            <a:ext cx="8616342" cy="2661772"/>
          </a:xfrm>
          <a:prstGeom prst="rect">
            <a:avLst/>
          </a:prstGeom>
        </p:spPr>
      </p:pic>
      <p:sp>
        <p:nvSpPr>
          <p:cNvPr id="4" name="灯片编号占位符 3"/>
          <p:cNvSpPr>
            <a:spLocks noGrp="1"/>
          </p:cNvSpPr>
          <p:nvPr>
            <p:ph type="sldNum" sz="quarter" idx="12"/>
          </p:nvPr>
        </p:nvSpPr>
        <p:spPr/>
        <p:txBody>
          <a:bodyPr/>
          <a:lstStyle/>
          <a:p>
            <a:fld id="{B6F15528-21DE-4FAA-801E-634DDDAF4B2B}" type="slidenum">
              <a:rPr lang="en-US" smtClean="0"/>
              <a:pPr/>
              <a:t>34</a:t>
            </a:fld>
            <a:endParaRPr lang="en-US" dirty="0"/>
          </a:p>
        </p:txBody>
      </p:sp>
      <p:sp>
        <p:nvSpPr>
          <p:cNvPr id="6" name="矩形 5"/>
          <p:cNvSpPr/>
          <p:nvPr/>
        </p:nvSpPr>
        <p:spPr>
          <a:xfrm>
            <a:off x="785410" y="6405210"/>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Z. Cheng, H. Wan, X. Shen, and Z. Wu, “</a:t>
            </a:r>
            <a:r>
              <a:rPr lang="en-US" altLang="zh-CN" sz="1400" b="1" dirty="0" err="1">
                <a:solidFill>
                  <a:srgbClr val="FF0000"/>
                </a:solidFill>
                <a:latin typeface="Times New Roman" panose="02020603050405020304" pitchFamily="18" charset="0"/>
                <a:cs typeface="Times New Roman" panose="02020603050405020304" pitchFamily="18" charset="0"/>
              </a:rPr>
              <a:t>Patchformer</a:t>
            </a:r>
            <a:r>
              <a:rPr lang="en-US" altLang="zh-CN" sz="1400" b="1" dirty="0">
                <a:solidFill>
                  <a:srgbClr val="FF0000"/>
                </a:solidFill>
                <a:latin typeface="Times New Roman" panose="02020603050405020304" pitchFamily="18" charset="0"/>
                <a:cs typeface="Times New Roman" panose="02020603050405020304" pitchFamily="18" charset="0"/>
              </a:rPr>
              <a:t>: A versatile 3D transformer based on patch attention,” arXiv:2111.00207,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56C2949-0C30-F5D8-EC02-875051D90CFC}"/>
              </a:ext>
            </a:extLst>
          </p:cNvPr>
          <p:cNvSpPr txBox="1"/>
          <p:nvPr/>
        </p:nvSpPr>
        <p:spPr>
          <a:xfrm>
            <a:off x="-7011" y="1922869"/>
            <a:ext cx="1407464" cy="461665"/>
          </a:xfrm>
          <a:prstGeom prst="rect">
            <a:avLst/>
          </a:prstGeom>
          <a:noFill/>
        </p:spPr>
        <p:txBody>
          <a:bodyPr wrap="square" rtlCol="0">
            <a:spAutoFit/>
          </a:bodyPr>
          <a:lstStyle/>
          <a:p>
            <a:r>
              <a:rPr lang="en-US" altLang="zh-CN" sz="2400" dirty="0"/>
              <a:t>N Points</a:t>
            </a:r>
            <a:endParaRPr lang="zh-CN" altLang="en-US" sz="2400" dirty="0"/>
          </a:p>
        </p:txBody>
      </p:sp>
      <p:sp>
        <p:nvSpPr>
          <p:cNvPr id="8" name="矩形: 圆角 7">
            <a:extLst>
              <a:ext uri="{FF2B5EF4-FFF2-40B4-BE49-F238E27FC236}">
                <a16:creationId xmlns:a16="http://schemas.microsoft.com/office/drawing/2014/main" id="{C875EC26-FD5A-F56F-CE1D-D7955EBEC173}"/>
              </a:ext>
            </a:extLst>
          </p:cNvPr>
          <p:cNvSpPr/>
          <p:nvPr/>
        </p:nvSpPr>
        <p:spPr>
          <a:xfrm>
            <a:off x="1307762" y="2691615"/>
            <a:ext cx="6705745" cy="11946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09A9470-4E93-1A3F-11FA-CC7EF276D7D8}"/>
              </a:ext>
            </a:extLst>
          </p:cNvPr>
          <p:cNvSpPr txBox="1"/>
          <p:nvPr/>
        </p:nvSpPr>
        <p:spPr>
          <a:xfrm>
            <a:off x="8033330" y="2967335"/>
            <a:ext cx="2205245" cy="461665"/>
          </a:xfrm>
          <a:prstGeom prst="rect">
            <a:avLst/>
          </a:prstGeom>
          <a:noFill/>
        </p:spPr>
        <p:txBody>
          <a:bodyPr wrap="square" rtlCol="0">
            <a:spAutoFit/>
          </a:bodyPr>
          <a:lstStyle/>
          <a:p>
            <a:r>
              <a:rPr lang="en-US" altLang="zh-CN" sz="2400" b="1" dirty="0">
                <a:solidFill>
                  <a:srgbClr val="FF0000"/>
                </a:solidFill>
              </a:rPr>
              <a:t>Base Estimation</a:t>
            </a:r>
            <a:endParaRPr lang="zh-CN" altLang="en-US" sz="2400" b="1" dirty="0">
              <a:solidFill>
                <a:srgbClr val="FF0000"/>
              </a:solidFill>
            </a:endParaRPr>
          </a:p>
        </p:txBody>
      </p:sp>
      <p:sp>
        <p:nvSpPr>
          <p:cNvPr id="10" name="文本框 9">
            <a:extLst>
              <a:ext uri="{FF2B5EF4-FFF2-40B4-BE49-F238E27FC236}">
                <a16:creationId xmlns:a16="http://schemas.microsoft.com/office/drawing/2014/main" id="{FAC7B47D-51F7-E8C4-880D-3FF24C4B222D}"/>
              </a:ext>
            </a:extLst>
          </p:cNvPr>
          <p:cNvSpPr txBox="1"/>
          <p:nvPr/>
        </p:nvSpPr>
        <p:spPr>
          <a:xfrm>
            <a:off x="-24680" y="3036783"/>
            <a:ext cx="1620180" cy="830997"/>
          </a:xfrm>
          <a:prstGeom prst="rect">
            <a:avLst/>
          </a:prstGeom>
          <a:noFill/>
        </p:spPr>
        <p:txBody>
          <a:bodyPr wrap="square" rtlCol="0">
            <a:spAutoFit/>
          </a:bodyPr>
          <a:lstStyle/>
          <a:p>
            <a:r>
              <a:rPr lang="en-US" altLang="zh-CN" sz="2400" dirty="0"/>
              <a:t>M Patches</a:t>
            </a:r>
          </a:p>
          <a:p>
            <a:r>
              <a:rPr lang="en-US" altLang="zh-CN" sz="2400" dirty="0"/>
              <a:t>(M &lt;&lt; N )</a:t>
            </a:r>
            <a:endParaRPr lang="zh-CN" altLang="en-US" sz="2400" dirty="0"/>
          </a:p>
        </p:txBody>
      </p:sp>
      <p:pic>
        <p:nvPicPr>
          <p:cNvPr id="12" name="图片 11">
            <a:extLst>
              <a:ext uri="{FF2B5EF4-FFF2-40B4-BE49-F238E27FC236}">
                <a16:creationId xmlns:a16="http://schemas.microsoft.com/office/drawing/2014/main" id="{5943DF19-D306-5B06-D2FE-D91A540F2589}"/>
              </a:ext>
            </a:extLst>
          </p:cNvPr>
          <p:cNvPicPr>
            <a:picLocks noChangeAspect="1"/>
          </p:cNvPicPr>
          <p:nvPr/>
        </p:nvPicPr>
        <p:blipFill>
          <a:blip r:embed="rId4"/>
          <a:stretch>
            <a:fillRect/>
          </a:stretch>
        </p:blipFill>
        <p:spPr>
          <a:xfrm>
            <a:off x="680155" y="4262793"/>
            <a:ext cx="3796763" cy="1721788"/>
          </a:xfrm>
          <a:prstGeom prst="rect">
            <a:avLst/>
          </a:prstGeom>
        </p:spPr>
      </p:pic>
      <p:sp>
        <p:nvSpPr>
          <p:cNvPr id="14" name="文本框 13">
            <a:extLst>
              <a:ext uri="{FF2B5EF4-FFF2-40B4-BE49-F238E27FC236}">
                <a16:creationId xmlns:a16="http://schemas.microsoft.com/office/drawing/2014/main" id="{F40C3932-C1D6-F2C6-A1CA-F8696F5341A6}"/>
              </a:ext>
            </a:extLst>
          </p:cNvPr>
          <p:cNvSpPr txBox="1"/>
          <p:nvPr/>
        </p:nvSpPr>
        <p:spPr>
          <a:xfrm>
            <a:off x="4416505" y="4054497"/>
            <a:ext cx="7781071" cy="2677656"/>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Bm: aggregating the representations of all the points in the </a:t>
            </a:r>
            <a:r>
              <a:rPr lang="en-US" altLang="zh-CN" sz="2400" dirty="0" err="1">
                <a:latin typeface="Arial" panose="020B0604020202020204" pitchFamily="34" charset="0"/>
                <a:cs typeface="Arial" panose="020B0604020202020204" pitchFamily="34" charset="0"/>
              </a:rPr>
              <a:t>Sm</a:t>
            </a:r>
            <a:endParaRPr lang="en-US" altLang="zh-CN"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fi is the representation of point pi</a:t>
            </a:r>
          </a:p>
          <a:p>
            <a:pPr marL="342900" indent="-342900">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φ(·) is an MLP with one linear layer and one ReLU nonlinearity</a:t>
            </a:r>
            <a:endParaRPr lang="en-US" altLang="zh-CN"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tLang="zh-CN" sz="2400" dirty="0" err="1">
                <a:latin typeface="Arial" panose="020B0604020202020204" pitchFamily="34" charset="0"/>
                <a:cs typeface="Arial" panose="020B0604020202020204" pitchFamily="34" charset="0"/>
              </a:rPr>
              <a:t>wi</a:t>
            </a:r>
            <a:r>
              <a:rPr lang="en-US" altLang="zh-CN" sz="2400" dirty="0">
                <a:latin typeface="Arial" panose="020B0604020202020204" pitchFamily="34" charset="0"/>
                <a:cs typeface="Arial" panose="020B0604020202020204" pitchFamily="34" charset="0"/>
              </a:rPr>
              <a:t> is the normalized degree for fi belonging to the </a:t>
            </a:r>
            <a:r>
              <a:rPr lang="en-US" altLang="zh-CN" sz="2400" dirty="0" err="1">
                <a:latin typeface="Arial" panose="020B0604020202020204" pitchFamily="34" charset="0"/>
                <a:cs typeface="Arial" panose="020B0604020202020204" pitchFamily="34" charset="0"/>
              </a:rPr>
              <a:t>Sm</a:t>
            </a:r>
            <a:endParaRPr lang="en-US" altLang="zh-CN"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38863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PatchFormer</a:t>
            </a:r>
            <a:endParaRPr lang="zh-CN" altLang="en-US" dirty="0"/>
          </a:p>
        </p:txBody>
      </p:sp>
      <p:pic>
        <p:nvPicPr>
          <p:cNvPr id="5" name="内容占位符 4"/>
          <p:cNvPicPr>
            <a:picLocks noGrp="1" noChangeAspect="1"/>
          </p:cNvPicPr>
          <p:nvPr>
            <p:ph idx="1"/>
          </p:nvPr>
        </p:nvPicPr>
        <p:blipFill>
          <a:blip r:embed="rId3"/>
          <a:stretch>
            <a:fillRect/>
          </a:stretch>
        </p:blipFill>
        <p:spPr>
          <a:xfrm>
            <a:off x="1440099" y="1092136"/>
            <a:ext cx="8616342" cy="2661772"/>
          </a:xfrm>
          <a:prstGeom prst="rect">
            <a:avLst/>
          </a:prstGeom>
        </p:spPr>
      </p:pic>
      <p:sp>
        <p:nvSpPr>
          <p:cNvPr id="4" name="灯片编号占位符 3"/>
          <p:cNvSpPr>
            <a:spLocks noGrp="1"/>
          </p:cNvSpPr>
          <p:nvPr>
            <p:ph type="sldNum" sz="quarter" idx="12"/>
          </p:nvPr>
        </p:nvSpPr>
        <p:spPr/>
        <p:txBody>
          <a:bodyPr/>
          <a:lstStyle/>
          <a:p>
            <a:fld id="{B6F15528-21DE-4FAA-801E-634DDDAF4B2B}" type="slidenum">
              <a:rPr lang="en-US" smtClean="0"/>
              <a:pPr/>
              <a:t>35</a:t>
            </a:fld>
            <a:endParaRPr lang="en-US" dirty="0"/>
          </a:p>
        </p:txBody>
      </p:sp>
      <p:sp>
        <p:nvSpPr>
          <p:cNvPr id="6" name="矩形 5"/>
          <p:cNvSpPr/>
          <p:nvPr/>
        </p:nvSpPr>
        <p:spPr>
          <a:xfrm>
            <a:off x="785410" y="6405210"/>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Z. Cheng, H. Wan, X. Shen, and Z. Wu, “</a:t>
            </a:r>
            <a:r>
              <a:rPr lang="en-US" altLang="zh-CN" sz="1400" b="1" dirty="0" err="1">
                <a:solidFill>
                  <a:srgbClr val="FF0000"/>
                </a:solidFill>
                <a:latin typeface="Times New Roman" panose="02020603050405020304" pitchFamily="18" charset="0"/>
                <a:cs typeface="Times New Roman" panose="02020603050405020304" pitchFamily="18" charset="0"/>
              </a:rPr>
              <a:t>Patchformer</a:t>
            </a:r>
            <a:r>
              <a:rPr lang="en-US" altLang="zh-CN" sz="1400" b="1" dirty="0">
                <a:solidFill>
                  <a:srgbClr val="FF0000"/>
                </a:solidFill>
                <a:latin typeface="Times New Roman" panose="02020603050405020304" pitchFamily="18" charset="0"/>
                <a:cs typeface="Times New Roman" panose="02020603050405020304" pitchFamily="18" charset="0"/>
              </a:rPr>
              <a:t>: A versatile 3D transformer based on patch attention,” arXiv:2111.00207,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56C2949-0C30-F5D8-EC02-875051D90CFC}"/>
              </a:ext>
            </a:extLst>
          </p:cNvPr>
          <p:cNvSpPr txBox="1"/>
          <p:nvPr/>
        </p:nvSpPr>
        <p:spPr>
          <a:xfrm>
            <a:off x="-7011" y="1922869"/>
            <a:ext cx="1407464" cy="461665"/>
          </a:xfrm>
          <a:prstGeom prst="rect">
            <a:avLst/>
          </a:prstGeom>
          <a:noFill/>
        </p:spPr>
        <p:txBody>
          <a:bodyPr wrap="square" rtlCol="0">
            <a:spAutoFit/>
          </a:bodyPr>
          <a:lstStyle/>
          <a:p>
            <a:r>
              <a:rPr lang="en-US" altLang="zh-CN" sz="2400" dirty="0"/>
              <a:t>N Points</a:t>
            </a:r>
            <a:endParaRPr lang="zh-CN" altLang="en-US" sz="2400" dirty="0"/>
          </a:p>
        </p:txBody>
      </p:sp>
      <p:sp>
        <p:nvSpPr>
          <p:cNvPr id="8" name="矩形: 圆角 7">
            <a:extLst>
              <a:ext uri="{FF2B5EF4-FFF2-40B4-BE49-F238E27FC236}">
                <a16:creationId xmlns:a16="http://schemas.microsoft.com/office/drawing/2014/main" id="{C875EC26-FD5A-F56F-CE1D-D7955EBEC173}"/>
              </a:ext>
            </a:extLst>
          </p:cNvPr>
          <p:cNvSpPr/>
          <p:nvPr/>
        </p:nvSpPr>
        <p:spPr>
          <a:xfrm>
            <a:off x="1307762" y="2691615"/>
            <a:ext cx="6705745" cy="11946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09A9470-4E93-1A3F-11FA-CC7EF276D7D8}"/>
              </a:ext>
            </a:extLst>
          </p:cNvPr>
          <p:cNvSpPr txBox="1"/>
          <p:nvPr/>
        </p:nvSpPr>
        <p:spPr>
          <a:xfrm>
            <a:off x="8033330" y="2967335"/>
            <a:ext cx="2205245" cy="461665"/>
          </a:xfrm>
          <a:prstGeom prst="rect">
            <a:avLst/>
          </a:prstGeom>
          <a:noFill/>
        </p:spPr>
        <p:txBody>
          <a:bodyPr wrap="square" rtlCol="0">
            <a:spAutoFit/>
          </a:bodyPr>
          <a:lstStyle/>
          <a:p>
            <a:r>
              <a:rPr lang="en-US" altLang="zh-CN" sz="2400" b="1" dirty="0">
                <a:solidFill>
                  <a:srgbClr val="FF0000"/>
                </a:solidFill>
              </a:rPr>
              <a:t>Base Estimation</a:t>
            </a:r>
            <a:endParaRPr lang="zh-CN" altLang="en-US" sz="2400" b="1" dirty="0">
              <a:solidFill>
                <a:srgbClr val="FF0000"/>
              </a:solidFill>
            </a:endParaRPr>
          </a:p>
        </p:txBody>
      </p:sp>
      <p:sp>
        <p:nvSpPr>
          <p:cNvPr id="10" name="文本框 9">
            <a:extLst>
              <a:ext uri="{FF2B5EF4-FFF2-40B4-BE49-F238E27FC236}">
                <a16:creationId xmlns:a16="http://schemas.microsoft.com/office/drawing/2014/main" id="{FAC7B47D-51F7-E8C4-880D-3FF24C4B222D}"/>
              </a:ext>
            </a:extLst>
          </p:cNvPr>
          <p:cNvSpPr txBox="1"/>
          <p:nvPr/>
        </p:nvSpPr>
        <p:spPr>
          <a:xfrm>
            <a:off x="-24680" y="3036783"/>
            <a:ext cx="1620180" cy="830997"/>
          </a:xfrm>
          <a:prstGeom prst="rect">
            <a:avLst/>
          </a:prstGeom>
          <a:noFill/>
        </p:spPr>
        <p:txBody>
          <a:bodyPr wrap="square" rtlCol="0">
            <a:spAutoFit/>
          </a:bodyPr>
          <a:lstStyle/>
          <a:p>
            <a:r>
              <a:rPr lang="en-US" altLang="zh-CN" sz="2400" dirty="0"/>
              <a:t>M Patches</a:t>
            </a:r>
          </a:p>
          <a:p>
            <a:r>
              <a:rPr lang="en-US" altLang="zh-CN" sz="2400" dirty="0"/>
              <a:t>(M &lt;&lt; N )</a:t>
            </a:r>
            <a:endParaRPr lang="zh-CN" altLang="en-US" sz="2400" dirty="0"/>
          </a:p>
        </p:txBody>
      </p:sp>
      <p:pic>
        <p:nvPicPr>
          <p:cNvPr id="12" name="图片 11">
            <a:extLst>
              <a:ext uri="{FF2B5EF4-FFF2-40B4-BE49-F238E27FC236}">
                <a16:creationId xmlns:a16="http://schemas.microsoft.com/office/drawing/2014/main" id="{5943DF19-D306-5B06-D2FE-D91A540F2589}"/>
              </a:ext>
            </a:extLst>
          </p:cNvPr>
          <p:cNvPicPr>
            <a:picLocks noChangeAspect="1"/>
          </p:cNvPicPr>
          <p:nvPr/>
        </p:nvPicPr>
        <p:blipFill>
          <a:blip r:embed="rId4"/>
          <a:stretch>
            <a:fillRect/>
          </a:stretch>
        </p:blipFill>
        <p:spPr>
          <a:xfrm>
            <a:off x="680155" y="4262793"/>
            <a:ext cx="3796763" cy="1721788"/>
          </a:xfrm>
          <a:prstGeom prst="rect">
            <a:avLst/>
          </a:prstGeom>
        </p:spPr>
      </p:pic>
      <p:sp>
        <p:nvSpPr>
          <p:cNvPr id="14" name="文本框 13">
            <a:extLst>
              <a:ext uri="{FF2B5EF4-FFF2-40B4-BE49-F238E27FC236}">
                <a16:creationId xmlns:a16="http://schemas.microsoft.com/office/drawing/2014/main" id="{F40C3932-C1D6-F2C6-A1CA-F8696F5341A6}"/>
              </a:ext>
            </a:extLst>
          </p:cNvPr>
          <p:cNvSpPr txBox="1"/>
          <p:nvPr/>
        </p:nvSpPr>
        <p:spPr>
          <a:xfrm>
            <a:off x="4465992" y="4141310"/>
            <a:ext cx="7781071" cy="1938992"/>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base estimation: adaptively adjust the contribution of all points in the same patch to the base </a:t>
            </a:r>
            <a:r>
              <a:rPr lang="en-US" altLang="zh-CN" sz="2400" b="1" dirty="0">
                <a:latin typeface="Arial" panose="020B0604020202020204" pitchFamily="34" charset="0"/>
                <a:cs typeface="Arial" panose="020B0604020202020204" pitchFamily="34" charset="0"/>
              </a:rPr>
              <a:t>via a data-driven way</a:t>
            </a:r>
            <a:r>
              <a:rPr lang="en-US" altLang="zh-CN" sz="24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Such adaptive adjusting facilitates to </a:t>
            </a:r>
            <a:r>
              <a:rPr lang="en-US" altLang="zh-CN" sz="2400" b="1" dirty="0">
                <a:latin typeface="Arial" panose="020B0604020202020204" pitchFamily="34" charset="0"/>
                <a:cs typeface="Arial" panose="020B0604020202020204" pitchFamily="34" charset="0"/>
              </a:rPr>
              <a:t>fit the intrinsic geometry submanifold</a:t>
            </a:r>
            <a:r>
              <a:rPr lang="en-US" altLang="zh-CN" sz="2400" dirty="0">
                <a:latin typeface="Arial" panose="020B0604020202020204" pitchFamily="34" charset="0"/>
                <a:cs typeface="Arial" panose="020B0604020202020204" pitchFamily="34" charset="0"/>
              </a:rPr>
              <a:t>.</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10928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PatchFormer</a:t>
            </a:r>
            <a:endParaRPr lang="zh-CN" altLang="en-US" dirty="0"/>
          </a:p>
        </p:txBody>
      </p:sp>
      <p:pic>
        <p:nvPicPr>
          <p:cNvPr id="5" name="内容占位符 4"/>
          <p:cNvPicPr>
            <a:picLocks noGrp="1" noChangeAspect="1"/>
          </p:cNvPicPr>
          <p:nvPr>
            <p:ph idx="1"/>
          </p:nvPr>
        </p:nvPicPr>
        <p:blipFill>
          <a:blip r:embed="rId3"/>
          <a:stretch>
            <a:fillRect/>
          </a:stretch>
        </p:blipFill>
        <p:spPr>
          <a:xfrm>
            <a:off x="2192874" y="1115125"/>
            <a:ext cx="7356202" cy="2272488"/>
          </a:xfrm>
          <a:prstGeom prst="rect">
            <a:avLst/>
          </a:prstGeom>
        </p:spPr>
      </p:pic>
      <p:sp>
        <p:nvSpPr>
          <p:cNvPr id="4" name="灯片编号占位符 3"/>
          <p:cNvSpPr>
            <a:spLocks noGrp="1"/>
          </p:cNvSpPr>
          <p:nvPr>
            <p:ph type="sldNum" sz="quarter" idx="12"/>
          </p:nvPr>
        </p:nvSpPr>
        <p:spPr/>
        <p:txBody>
          <a:bodyPr/>
          <a:lstStyle/>
          <a:p>
            <a:fld id="{B6F15528-21DE-4FAA-801E-634DDDAF4B2B}" type="slidenum">
              <a:rPr lang="en-US" smtClean="0"/>
              <a:pPr/>
              <a:t>36</a:t>
            </a:fld>
            <a:endParaRPr lang="en-US" dirty="0"/>
          </a:p>
        </p:txBody>
      </p:sp>
      <p:sp>
        <p:nvSpPr>
          <p:cNvPr id="7" name="内容占位符 2"/>
          <p:cNvSpPr txBox="1">
            <a:spLocks/>
          </p:cNvSpPr>
          <p:nvPr/>
        </p:nvSpPr>
        <p:spPr>
          <a:xfrm>
            <a:off x="830415" y="3383995"/>
            <a:ext cx="10081120" cy="1323153"/>
          </a:xfrm>
          <a:prstGeom prst="rect">
            <a:avLst/>
          </a:prstGeom>
        </p:spPr>
        <p:txBody>
          <a:bodyPr vert="horz" lIns="91440" tIns="45720" rIns="91440" bIns="45720" rtlCol="0">
            <a:normAutofit/>
          </a:bodyPr>
          <a:lstStyle>
            <a:lvl1pPr marL="342900" indent="-342900" algn="l" defTabSz="914400" rtl="0" eaLnBrk="1" latinLnBrk="0" hangingPunct="1">
              <a:spcBef>
                <a:spcPts val="600"/>
              </a:spcBef>
              <a:buClr>
                <a:srgbClr val="17347D"/>
              </a:buClr>
              <a:buFont typeface="Wingdings" pitchFamily="2" charset="2"/>
              <a:buChar char="q"/>
              <a:defRPr sz="3200" b="0" kern="1200">
                <a:solidFill>
                  <a:srgbClr val="17347D"/>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800" b="0" kern="1200">
                <a:solidFill>
                  <a:srgbClr val="17347D"/>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400" b="0" kern="1200">
                <a:solidFill>
                  <a:srgbClr val="17347D"/>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rgbClr val="17347D"/>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rgbClr val="1734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Data Re-estimation</a:t>
            </a:r>
          </a:p>
          <a:p>
            <a:pPr lvl="1"/>
            <a:r>
              <a:rPr lang="en-US" altLang="zh-CN" dirty="0"/>
              <a:t>Attention map A are used to re-estimate the inputs F</a:t>
            </a:r>
          </a:p>
          <a:p>
            <a:pPr lvl="1"/>
            <a:endParaRPr lang="en-US" altLang="zh-CN" dirty="0"/>
          </a:p>
          <a:p>
            <a:pPr lvl="1"/>
            <a:endParaRPr lang="en-US" altLang="zh-CN" dirty="0"/>
          </a:p>
        </p:txBody>
      </p:sp>
      <p:grpSp>
        <p:nvGrpSpPr>
          <p:cNvPr id="11" name="组合 10">
            <a:extLst>
              <a:ext uri="{FF2B5EF4-FFF2-40B4-BE49-F238E27FC236}">
                <a16:creationId xmlns:a16="http://schemas.microsoft.com/office/drawing/2014/main" id="{17A67F8D-D992-D636-0320-272CF1B8A49C}"/>
              </a:ext>
            </a:extLst>
          </p:cNvPr>
          <p:cNvGrpSpPr/>
          <p:nvPr/>
        </p:nvGrpSpPr>
        <p:grpSpPr>
          <a:xfrm>
            <a:off x="2360585" y="4524930"/>
            <a:ext cx="6780217" cy="2108881"/>
            <a:chOff x="6096000" y="4342712"/>
            <a:chExt cx="6780217" cy="2108881"/>
          </a:xfrm>
        </p:grpSpPr>
        <p:pic>
          <p:nvPicPr>
            <p:cNvPr id="6" name="图片 5"/>
            <p:cNvPicPr>
              <a:picLocks noChangeAspect="1"/>
            </p:cNvPicPr>
            <p:nvPr/>
          </p:nvPicPr>
          <p:blipFill>
            <a:blip r:embed="rId4"/>
            <a:stretch>
              <a:fillRect/>
            </a:stretch>
          </p:blipFill>
          <p:spPr>
            <a:xfrm>
              <a:off x="6096000" y="4342712"/>
              <a:ext cx="2800000" cy="552381"/>
            </a:xfrm>
            <a:prstGeom prst="rect">
              <a:avLst/>
            </a:prstGeom>
          </p:spPr>
        </p:pic>
        <p:pic>
          <p:nvPicPr>
            <p:cNvPr id="8" name="图片 7"/>
            <p:cNvPicPr>
              <a:picLocks noChangeAspect="1"/>
            </p:cNvPicPr>
            <p:nvPr/>
          </p:nvPicPr>
          <p:blipFill>
            <a:blip r:embed="rId5"/>
            <a:stretch>
              <a:fillRect/>
            </a:stretch>
          </p:blipFill>
          <p:spPr>
            <a:xfrm>
              <a:off x="6096000" y="4975403"/>
              <a:ext cx="2800000" cy="1476190"/>
            </a:xfrm>
            <a:prstGeom prst="rect">
              <a:avLst/>
            </a:prstGeom>
          </p:spPr>
        </p:pic>
        <p:pic>
          <p:nvPicPr>
            <p:cNvPr id="9" name="图片 8"/>
            <p:cNvPicPr>
              <a:picLocks noChangeAspect="1"/>
            </p:cNvPicPr>
            <p:nvPr/>
          </p:nvPicPr>
          <p:blipFill>
            <a:blip r:embed="rId6"/>
            <a:stretch>
              <a:fillRect/>
            </a:stretch>
          </p:blipFill>
          <p:spPr>
            <a:xfrm>
              <a:off x="9790503" y="5818442"/>
              <a:ext cx="3085714" cy="485714"/>
            </a:xfrm>
            <a:prstGeom prst="rect">
              <a:avLst/>
            </a:prstGeom>
          </p:spPr>
        </p:pic>
      </p:grpSp>
      <p:sp>
        <p:nvSpPr>
          <p:cNvPr id="10" name="矩形 9"/>
          <p:cNvSpPr/>
          <p:nvPr/>
        </p:nvSpPr>
        <p:spPr>
          <a:xfrm>
            <a:off x="785410" y="6451593"/>
            <a:ext cx="10981220" cy="307777"/>
          </a:xfrm>
          <a:prstGeom prst="rect">
            <a:avLst/>
          </a:prstGeom>
        </p:spPr>
        <p:txBody>
          <a:bodyPr wrap="square">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Z. Cheng, H. Wan, X. Shen, and Z. Wu, “</a:t>
            </a:r>
            <a:r>
              <a:rPr lang="en-US" altLang="zh-CN" sz="1400" b="1" dirty="0" err="1">
                <a:solidFill>
                  <a:srgbClr val="FF0000"/>
                </a:solidFill>
                <a:latin typeface="Times New Roman" panose="02020603050405020304" pitchFamily="18" charset="0"/>
                <a:cs typeface="Times New Roman" panose="02020603050405020304" pitchFamily="18" charset="0"/>
              </a:rPr>
              <a:t>Patchformer</a:t>
            </a:r>
            <a:r>
              <a:rPr lang="en-US" altLang="zh-CN" sz="1400" b="1" dirty="0">
                <a:solidFill>
                  <a:srgbClr val="FF0000"/>
                </a:solidFill>
                <a:latin typeface="Times New Roman" panose="02020603050405020304" pitchFamily="18" charset="0"/>
                <a:cs typeface="Times New Roman" panose="02020603050405020304" pitchFamily="18" charset="0"/>
              </a:rPr>
              <a:t>: A versatile 3D transformer based on patch attention,” arXiv:2111.00207, 2021</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48B95D2-F836-51D3-A708-61E1B91C021C}"/>
              </a:ext>
            </a:extLst>
          </p:cNvPr>
          <p:cNvSpPr txBox="1"/>
          <p:nvPr/>
        </p:nvSpPr>
        <p:spPr>
          <a:xfrm>
            <a:off x="245350" y="1853825"/>
            <a:ext cx="1947524" cy="830997"/>
          </a:xfrm>
          <a:prstGeom prst="rect">
            <a:avLst/>
          </a:prstGeom>
          <a:noFill/>
        </p:spPr>
        <p:txBody>
          <a:bodyPr wrap="square" rtlCol="0">
            <a:spAutoFit/>
          </a:bodyPr>
          <a:lstStyle/>
          <a:p>
            <a:r>
              <a:rPr lang="en-US" altLang="zh-CN" sz="2400" dirty="0"/>
              <a:t>N Points</a:t>
            </a:r>
          </a:p>
          <a:p>
            <a:r>
              <a:rPr lang="en-US" altLang="zh-CN" sz="2400" dirty="0"/>
              <a:t>D </a:t>
            </a:r>
            <a:r>
              <a:rPr lang="en-US" altLang="zh-CN" sz="2400" dirty="0" err="1"/>
              <a:t>Dimention</a:t>
            </a:r>
            <a:endParaRPr lang="zh-CN" altLang="en-US" sz="2400" dirty="0"/>
          </a:p>
        </p:txBody>
      </p:sp>
    </p:spTree>
    <p:extLst>
      <p:ext uri="{BB962C8B-B14F-4D97-AF65-F5344CB8AC3E}">
        <p14:creationId xmlns:p14="http://schemas.microsoft.com/office/powerpoint/2010/main" val="7339001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a:t>
            </a:r>
            <a:endParaRPr lang="zh-CN" altLang="en-US" dirty="0"/>
          </a:p>
        </p:txBody>
      </p:sp>
      <p:sp>
        <p:nvSpPr>
          <p:cNvPr id="3" name="内容占位符 2"/>
          <p:cNvSpPr>
            <a:spLocks noGrp="1"/>
          </p:cNvSpPr>
          <p:nvPr>
            <p:ph idx="1"/>
          </p:nvPr>
        </p:nvSpPr>
        <p:spPr>
          <a:xfrm>
            <a:off x="101600" y="1043736"/>
            <a:ext cx="11988800" cy="3510389"/>
          </a:xfrm>
        </p:spPr>
        <p:txBody>
          <a:bodyPr>
            <a:noAutofit/>
          </a:bodyPr>
          <a:lstStyle/>
          <a:p>
            <a:pPr marL="514350" indent="-514350">
              <a:spcBef>
                <a:spcPts val="0"/>
              </a:spcBef>
              <a:buFont typeface="+mj-lt"/>
              <a:buAutoNum type="arabicPeriod"/>
            </a:pPr>
            <a:r>
              <a:rPr lang="en-US" altLang="zh-CN" sz="1800" dirty="0">
                <a:latin typeface="Times New Roman" panose="02020603050405020304" pitchFamily="18" charset="0"/>
                <a:cs typeface="Times New Roman" panose="02020603050405020304" pitchFamily="18" charset="0"/>
              </a:rPr>
              <a:t>H. Zhao, L. Jiang, J. </a:t>
            </a:r>
            <a:r>
              <a:rPr lang="en-US" altLang="zh-CN" sz="1800" dirty="0" err="1">
                <a:latin typeface="Times New Roman" panose="02020603050405020304" pitchFamily="18" charset="0"/>
                <a:cs typeface="Times New Roman" panose="02020603050405020304" pitchFamily="18" charset="0"/>
              </a:rPr>
              <a:t>Jia</a:t>
            </a:r>
            <a:r>
              <a:rPr lang="en-US" altLang="zh-CN" sz="1800" dirty="0">
                <a:latin typeface="Times New Roman" panose="02020603050405020304" pitchFamily="18" charset="0"/>
                <a:cs typeface="Times New Roman" panose="02020603050405020304" pitchFamily="18" charset="0"/>
              </a:rPr>
              <a:t>, P. H. </a:t>
            </a:r>
            <a:r>
              <a:rPr lang="en-US" altLang="zh-CN" sz="1800" dirty="0" err="1">
                <a:latin typeface="Times New Roman" panose="02020603050405020304" pitchFamily="18" charset="0"/>
                <a:cs typeface="Times New Roman" panose="02020603050405020304" pitchFamily="18" charset="0"/>
              </a:rPr>
              <a:t>Torr</a:t>
            </a:r>
            <a:r>
              <a:rPr lang="en-US" altLang="zh-CN" sz="1800" dirty="0">
                <a:latin typeface="Times New Roman" panose="02020603050405020304" pitchFamily="18" charset="0"/>
                <a:cs typeface="Times New Roman" panose="02020603050405020304" pitchFamily="18" charset="0"/>
              </a:rPr>
              <a:t>, and V. </a:t>
            </a:r>
            <a:r>
              <a:rPr lang="en-US" altLang="zh-CN" sz="1800" dirty="0" err="1">
                <a:latin typeface="Times New Roman" panose="02020603050405020304" pitchFamily="18" charset="0"/>
                <a:cs typeface="Times New Roman" panose="02020603050405020304" pitchFamily="18" charset="0"/>
              </a:rPr>
              <a:t>Koltun</a:t>
            </a:r>
            <a:r>
              <a:rPr lang="en-US" altLang="zh-CN" sz="1800" dirty="0">
                <a:latin typeface="Times New Roman" panose="02020603050405020304" pitchFamily="18" charset="0"/>
                <a:cs typeface="Times New Roman" panose="02020603050405020304" pitchFamily="18" charset="0"/>
              </a:rPr>
              <a:t>, “Point transformer,” in Proc. IEEE Int. Conf. </a:t>
            </a:r>
            <a:r>
              <a:rPr lang="en-US" altLang="zh-CN" sz="1800" dirty="0" err="1">
                <a:latin typeface="Times New Roman" panose="02020603050405020304" pitchFamily="18" charset="0"/>
                <a:cs typeface="Times New Roman" panose="02020603050405020304" pitchFamily="18" charset="0"/>
              </a:rPr>
              <a:t>Comput</a:t>
            </a:r>
            <a:r>
              <a:rPr lang="en-US" altLang="zh-CN" sz="1800" dirty="0">
                <a:latin typeface="Times New Roman" panose="02020603050405020304" pitchFamily="18" charset="0"/>
                <a:cs typeface="Times New Roman" panose="02020603050405020304" pitchFamily="18" charset="0"/>
              </a:rPr>
              <a:t>. Vis., 2021, pp. 16 25916 268.</a:t>
            </a:r>
          </a:p>
          <a:p>
            <a:pPr marL="514350" indent="-514350">
              <a:spcBef>
                <a:spcPts val="0"/>
              </a:spcBef>
              <a:buFont typeface="+mj-lt"/>
              <a:buAutoNum type="arabicPeriod"/>
            </a:pPr>
            <a:r>
              <a:rPr lang="en-US" altLang="zh-CN" sz="1800" dirty="0">
                <a:latin typeface="Times New Roman" panose="02020603050405020304" pitchFamily="18" charset="0"/>
                <a:cs typeface="Times New Roman" panose="02020603050405020304" pitchFamily="18" charset="0"/>
              </a:rPr>
              <a:t>M.-H. </a:t>
            </a:r>
            <a:r>
              <a:rPr lang="en-US" altLang="zh-CN" sz="1800" dirty="0" err="1">
                <a:latin typeface="Times New Roman" panose="02020603050405020304" pitchFamily="18" charset="0"/>
                <a:cs typeface="Times New Roman" panose="02020603050405020304" pitchFamily="18" charset="0"/>
              </a:rPr>
              <a:t>Guo</a:t>
            </a:r>
            <a:r>
              <a:rPr lang="en-US" altLang="zh-CN" sz="1800" dirty="0">
                <a:latin typeface="Times New Roman" panose="02020603050405020304" pitchFamily="18" charset="0"/>
                <a:cs typeface="Times New Roman" panose="02020603050405020304" pitchFamily="18" charset="0"/>
              </a:rPr>
              <a:t>, J.-X. </a:t>
            </a:r>
            <a:r>
              <a:rPr lang="en-US" altLang="zh-CN" sz="1800" dirty="0" err="1">
                <a:latin typeface="Times New Roman" panose="02020603050405020304" pitchFamily="18" charset="0"/>
                <a:cs typeface="Times New Roman" panose="02020603050405020304" pitchFamily="18" charset="0"/>
              </a:rPr>
              <a:t>Cai</a:t>
            </a:r>
            <a:r>
              <a:rPr lang="en-US" altLang="zh-CN" sz="1800" dirty="0">
                <a:latin typeface="Times New Roman" panose="02020603050405020304" pitchFamily="18" charset="0"/>
                <a:cs typeface="Times New Roman" panose="02020603050405020304" pitchFamily="18" charset="0"/>
              </a:rPr>
              <a:t>, Z.-N. Liu, T.-J. Mu, R. R. Martin, and S.-M. Hu, “PCT: Point cloud transformer,” </a:t>
            </a:r>
            <a:r>
              <a:rPr lang="en-US" altLang="zh-CN" sz="1800" dirty="0" err="1">
                <a:latin typeface="Times New Roman" panose="02020603050405020304" pitchFamily="18" charset="0"/>
                <a:cs typeface="Times New Roman" panose="02020603050405020304" pitchFamily="18" charset="0"/>
              </a:rPr>
              <a:t>Comput</a:t>
            </a:r>
            <a:r>
              <a:rPr lang="en-US" altLang="zh-CN" sz="1800" dirty="0">
                <a:latin typeface="Times New Roman" panose="02020603050405020304" pitchFamily="18" charset="0"/>
                <a:cs typeface="Times New Roman" panose="02020603050405020304" pitchFamily="18" charset="0"/>
              </a:rPr>
              <a:t>. Vis. Media., vol. 7, no. 2, pp. 187–199, 2021.</a:t>
            </a:r>
          </a:p>
          <a:p>
            <a:pPr marL="514350" indent="-514350">
              <a:spcBef>
                <a:spcPts val="0"/>
              </a:spcBef>
              <a:buFont typeface="+mj-lt"/>
              <a:buAutoNum type="arabicPeriod"/>
            </a:pPr>
            <a:r>
              <a:rPr lang="en-US" altLang="zh-CN" sz="1800" dirty="0">
                <a:latin typeface="Times New Roman" panose="02020603050405020304" pitchFamily="18" charset="0"/>
                <a:cs typeface="Times New Roman" panose="02020603050405020304" pitchFamily="18" charset="0"/>
              </a:rPr>
              <a:t>X. Yu, L. Tang, Y. Rao, T. Huang, J. Zhou, and J. Lu, “Point-BERT: Pre-training 3D point cloud transformers with masked point modeling,” in Proc. IEEE Conf. </a:t>
            </a:r>
            <a:r>
              <a:rPr lang="en-US" altLang="zh-CN" sz="1800" dirty="0" err="1">
                <a:latin typeface="Times New Roman" panose="02020603050405020304" pitchFamily="18" charset="0"/>
                <a:cs typeface="Times New Roman" panose="02020603050405020304" pitchFamily="18" charset="0"/>
              </a:rPr>
              <a:t>Comput</a:t>
            </a:r>
            <a:r>
              <a:rPr lang="en-US" altLang="zh-CN" sz="1800" dirty="0">
                <a:latin typeface="Times New Roman" panose="02020603050405020304" pitchFamily="18" charset="0"/>
                <a:cs typeface="Times New Roman" panose="02020603050405020304" pitchFamily="18" charset="0"/>
              </a:rPr>
              <a:t>. Vis. Pattern </a:t>
            </a:r>
            <a:r>
              <a:rPr lang="en-US" altLang="zh-CN" sz="1800" dirty="0" err="1">
                <a:latin typeface="Times New Roman" panose="02020603050405020304" pitchFamily="18" charset="0"/>
                <a:cs typeface="Times New Roman" panose="02020603050405020304" pitchFamily="18" charset="0"/>
              </a:rPr>
              <a:t>Recognit</a:t>
            </a:r>
            <a:r>
              <a:rPr lang="en-US" altLang="zh-CN" sz="1800" dirty="0">
                <a:latin typeface="Times New Roman" panose="02020603050405020304" pitchFamily="18" charset="0"/>
                <a:cs typeface="Times New Roman" panose="02020603050405020304" pitchFamily="18" charset="0"/>
              </a:rPr>
              <a:t>., 2022, pp. 19 313–19 322.</a:t>
            </a:r>
          </a:p>
          <a:p>
            <a:pPr marL="514350" indent="-514350">
              <a:spcBef>
                <a:spcPts val="0"/>
              </a:spcBef>
              <a:buFont typeface="+mj-lt"/>
              <a:buAutoNum type="arabicPeriod"/>
            </a:pPr>
            <a:r>
              <a:rPr lang="en-US" altLang="zh-CN" sz="1800" dirty="0">
                <a:latin typeface="Times New Roman" panose="02020603050405020304" pitchFamily="18" charset="0"/>
                <a:cs typeface="Times New Roman" panose="02020603050405020304" pitchFamily="18" charset="0"/>
              </a:rPr>
              <a:t>S. </a:t>
            </a:r>
            <a:r>
              <a:rPr lang="en-US" altLang="zh-CN" sz="1800" dirty="0" err="1">
                <a:latin typeface="Times New Roman" panose="02020603050405020304" pitchFamily="18" charset="0"/>
                <a:cs typeface="Times New Roman" panose="02020603050405020304" pitchFamily="18" charset="0"/>
              </a:rPr>
              <a:t>Qiu</a:t>
            </a:r>
            <a:r>
              <a:rPr lang="en-US" altLang="zh-CN" sz="1800" dirty="0">
                <a:latin typeface="Times New Roman" panose="02020603050405020304" pitchFamily="18" charset="0"/>
                <a:cs typeface="Times New Roman" panose="02020603050405020304" pitchFamily="18" charset="0"/>
              </a:rPr>
              <a:t>, S. Anwar, and N. Barnes, “Geometric back-projection network for point cloud classification,” IEEE Trans. Multimedia, vol. 24, pp. 1943–1955, 2022.</a:t>
            </a:r>
          </a:p>
          <a:p>
            <a:pPr marL="514350" indent="-514350">
              <a:spcBef>
                <a:spcPts val="0"/>
              </a:spcBef>
              <a:buFont typeface="+mj-lt"/>
              <a:buAutoNum type="arabicPeriod"/>
            </a:pPr>
            <a:r>
              <a:rPr lang="en-US" altLang="zh-CN" sz="1800" dirty="0">
                <a:latin typeface="Times New Roman" panose="02020603050405020304" pitchFamily="18" charset="0"/>
                <a:cs typeface="Times New Roman" panose="02020603050405020304" pitchFamily="18" charset="0"/>
              </a:rPr>
              <a:t>J. Mao et al., “Voxel transformer for 3D object detection,” in Proc. IEEE Int. Conf. </a:t>
            </a:r>
            <a:r>
              <a:rPr lang="en-US" altLang="zh-CN" sz="1800" dirty="0" err="1">
                <a:latin typeface="Times New Roman" panose="02020603050405020304" pitchFamily="18" charset="0"/>
                <a:cs typeface="Times New Roman" panose="02020603050405020304" pitchFamily="18" charset="0"/>
              </a:rPr>
              <a:t>Comput</a:t>
            </a:r>
            <a:r>
              <a:rPr lang="en-US" altLang="zh-CN" sz="1800" dirty="0">
                <a:latin typeface="Times New Roman" panose="02020603050405020304" pitchFamily="18" charset="0"/>
                <a:cs typeface="Times New Roman" panose="02020603050405020304" pitchFamily="18" charset="0"/>
              </a:rPr>
              <a:t>. Vis., 2021, pp. 3164–3173.</a:t>
            </a:r>
          </a:p>
          <a:p>
            <a:pPr marL="514350" indent="-514350">
              <a:spcBef>
                <a:spcPts val="0"/>
              </a:spcBef>
              <a:buFont typeface="+mj-lt"/>
              <a:buAutoNum type="arabicPeriod"/>
            </a:pPr>
            <a:r>
              <a:rPr lang="en-US" altLang="zh-CN" sz="1800" dirty="0">
                <a:latin typeface="Times New Roman" panose="02020603050405020304" pitchFamily="18" charset="0"/>
                <a:cs typeface="Times New Roman" panose="02020603050405020304" pitchFamily="18" charset="0"/>
              </a:rPr>
              <a:t>X. Lai et al., “Stratified transformer for 3D point cloud segmentation,” in Proc. IEEE Conf. </a:t>
            </a:r>
            <a:r>
              <a:rPr lang="en-US" altLang="zh-CN" sz="1800" dirty="0" err="1">
                <a:latin typeface="Times New Roman" panose="02020603050405020304" pitchFamily="18" charset="0"/>
                <a:cs typeface="Times New Roman" panose="02020603050405020304" pitchFamily="18" charset="0"/>
              </a:rPr>
              <a:t>Comput</a:t>
            </a:r>
            <a:r>
              <a:rPr lang="en-US" altLang="zh-CN" sz="1800" dirty="0">
                <a:latin typeface="Times New Roman" panose="02020603050405020304" pitchFamily="18" charset="0"/>
                <a:cs typeface="Times New Roman" panose="02020603050405020304" pitchFamily="18" charset="0"/>
              </a:rPr>
              <a:t>. Vis. Pattern </a:t>
            </a:r>
            <a:r>
              <a:rPr lang="en-US" altLang="zh-CN" sz="1800" dirty="0" err="1">
                <a:latin typeface="Times New Roman" panose="02020603050405020304" pitchFamily="18" charset="0"/>
                <a:cs typeface="Times New Roman" panose="02020603050405020304" pitchFamily="18" charset="0"/>
              </a:rPr>
              <a:t>Recognit</a:t>
            </a:r>
            <a:r>
              <a:rPr lang="en-US" altLang="zh-CN" sz="1800" dirty="0">
                <a:latin typeface="Times New Roman" panose="02020603050405020304" pitchFamily="18" charset="0"/>
                <a:cs typeface="Times New Roman" panose="02020603050405020304" pitchFamily="18" charset="0"/>
              </a:rPr>
              <a:t>., 2022, pp. 8500–8509.</a:t>
            </a:r>
          </a:p>
          <a:p>
            <a:pPr marL="514350" indent="-514350">
              <a:spcBef>
                <a:spcPts val="0"/>
              </a:spcBef>
              <a:buFont typeface="+mj-lt"/>
              <a:buAutoNum type="arabicPeriod"/>
            </a:pPr>
            <a:r>
              <a:rPr lang="en-US" altLang="zh-CN" sz="1800" dirty="0">
                <a:latin typeface="Times New Roman" panose="02020603050405020304" pitchFamily="18" charset="0"/>
                <a:cs typeface="Times New Roman" panose="02020603050405020304" pitchFamily="18" charset="0"/>
              </a:rPr>
              <a:t>Z. Cheng, H. Wan, X. Shen, and Z. Wu, “</a:t>
            </a:r>
            <a:r>
              <a:rPr lang="en-US" altLang="zh-CN" sz="1800" dirty="0" err="1">
                <a:latin typeface="Times New Roman" panose="02020603050405020304" pitchFamily="18" charset="0"/>
                <a:cs typeface="Times New Roman" panose="02020603050405020304" pitchFamily="18" charset="0"/>
              </a:rPr>
              <a:t>Patchformer</a:t>
            </a:r>
            <a:r>
              <a:rPr lang="en-US" altLang="zh-CN" sz="1800" dirty="0">
                <a:latin typeface="Times New Roman" panose="02020603050405020304" pitchFamily="18" charset="0"/>
                <a:cs typeface="Times New Roman" panose="02020603050405020304" pitchFamily="18" charset="0"/>
              </a:rPr>
              <a:t>: A versatile 3D transformer based on patch attention,” arXiv:2111.00207, 2021. [Online]. Available: http://arxiv.org/abs/2111.00207</a:t>
            </a:r>
            <a:endParaRPr lang="zh-CN" altLang="en-US" sz="18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B6F15528-21DE-4FAA-801E-634DDDAF4B2B}" type="slidenum">
              <a:rPr lang="en-US" smtClean="0"/>
              <a:pPr/>
              <a:t>37</a:t>
            </a:fld>
            <a:endParaRPr lang="en-US" dirty="0"/>
          </a:p>
        </p:txBody>
      </p:sp>
    </p:spTree>
    <p:extLst>
      <p:ext uri="{BB962C8B-B14F-4D97-AF65-F5344CB8AC3E}">
        <p14:creationId xmlns:p14="http://schemas.microsoft.com/office/powerpoint/2010/main" val="15737643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5369750" y="0"/>
            <a:ext cx="6822250" cy="1268760"/>
          </a:xfrm>
        </p:spPr>
        <p:txBody>
          <a:bodyPr>
            <a:normAutofit fontScale="90000"/>
          </a:bodyPr>
          <a:lstStyle/>
          <a:p>
            <a:pPr>
              <a:lnSpc>
                <a:spcPct val="150000"/>
              </a:lnSpc>
            </a:pPr>
            <a:r>
              <a:rPr lang="en-US" sz="72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Thank you!</a:t>
            </a:r>
          </a:p>
        </p:txBody>
      </p:sp>
      <p:sp>
        <p:nvSpPr>
          <p:cNvPr id="6" name="TextBox 5"/>
          <p:cNvSpPr txBox="1"/>
          <p:nvPr/>
        </p:nvSpPr>
        <p:spPr>
          <a:xfrm>
            <a:off x="65330" y="1767150"/>
            <a:ext cx="6816080" cy="2108269"/>
          </a:xfrm>
          <a:prstGeom prst="rect">
            <a:avLst/>
          </a:prstGeom>
          <a:noFill/>
        </p:spPr>
        <p:txBody>
          <a:bodyPr wrap="square" rtlCol="0">
            <a:spAutoFit/>
          </a:bodyPr>
          <a:lstStyle/>
          <a:p>
            <a:pPr>
              <a:spcBef>
                <a:spcPts val="1200"/>
              </a:spcBef>
              <a:spcAft>
                <a:spcPts val="600"/>
              </a:spcAft>
            </a:pPr>
            <a:r>
              <a:rPr lang="en-US" altLang="zh-CN" sz="2800" b="1" i="1" dirty="0">
                <a:solidFill>
                  <a:schemeClr val="accent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Tianling Huang</a:t>
            </a:r>
          </a:p>
          <a:p>
            <a:pPr>
              <a:spcBef>
                <a:spcPts val="300"/>
              </a:spcBef>
            </a:pPr>
            <a:endParaRPr lang="en-US" sz="2200" b="1" dirty="0">
              <a:solidFill>
                <a:schemeClr val="accent2"/>
              </a:solidFill>
              <a:latin typeface="Arial" panose="020B0604020202020204" pitchFamily="34" charset="0"/>
              <a:cs typeface="Arial" panose="020B0604020202020204" pitchFamily="34" charset="0"/>
            </a:endParaRPr>
          </a:p>
          <a:p>
            <a:pPr>
              <a:spcBef>
                <a:spcPts val="300"/>
              </a:spcBef>
            </a:pPr>
            <a:r>
              <a:rPr lang="en-US" sz="2200" b="1" dirty="0">
                <a:solidFill>
                  <a:schemeClr val="accent2"/>
                </a:solidFill>
                <a:latin typeface="Arial" panose="020B0604020202020204" pitchFamily="34" charset="0"/>
                <a:cs typeface="Arial" panose="020B0604020202020204" pitchFamily="34" charset="0"/>
              </a:rPr>
              <a:t>School of Electronic and Computer Engineering</a:t>
            </a:r>
          </a:p>
          <a:p>
            <a:pPr>
              <a:spcBef>
                <a:spcPts val="300"/>
              </a:spcBef>
            </a:pPr>
            <a:r>
              <a:rPr lang="en-US" sz="2200" b="1" dirty="0">
                <a:solidFill>
                  <a:schemeClr val="accent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Peking University Shenzhen Graduate School</a:t>
            </a:r>
          </a:p>
          <a:p>
            <a:pPr>
              <a:spcBef>
                <a:spcPts val="300"/>
              </a:spcBef>
            </a:pPr>
            <a:r>
              <a:rPr lang="en-US" sz="2200" b="1" dirty="0">
                <a:solidFill>
                  <a:schemeClr val="accent2"/>
                </a:solidFill>
                <a:latin typeface="Arial" panose="020B0604020202020204" pitchFamily="34" charset="0"/>
                <a:cs typeface="Arial" panose="020B0604020202020204" pitchFamily="34" charset="0"/>
              </a:rPr>
              <a:t>Shenzhen, China</a:t>
            </a:r>
          </a:p>
        </p:txBody>
      </p:sp>
    </p:spTree>
    <p:extLst>
      <p:ext uri="{BB962C8B-B14F-4D97-AF65-F5344CB8AC3E}">
        <p14:creationId xmlns:p14="http://schemas.microsoft.com/office/powerpoint/2010/main" val="2193079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Attention Mechanism</a:t>
            </a:r>
            <a:endParaRPr lang="zh-CN" altLang="en-US" dirty="0"/>
          </a:p>
        </p:txBody>
      </p:sp>
      <p:sp>
        <p:nvSpPr>
          <p:cNvPr id="3" name="内容占位符 2"/>
          <p:cNvSpPr>
            <a:spLocks noGrp="1"/>
          </p:cNvSpPr>
          <p:nvPr>
            <p:ph idx="1"/>
          </p:nvPr>
        </p:nvSpPr>
        <p:spPr>
          <a:xfrm>
            <a:off x="101600" y="1043736"/>
            <a:ext cx="5004290" cy="3060339"/>
          </a:xfrm>
        </p:spPr>
        <p:txBody>
          <a:bodyPr>
            <a:normAutofit fontScale="92500" lnSpcReduction="20000"/>
          </a:bodyPr>
          <a:lstStyle/>
          <a:p>
            <a:r>
              <a:rPr lang="en-US" altLang="zh-CN" dirty="0"/>
              <a:t>Encoder</a:t>
            </a:r>
          </a:p>
          <a:p>
            <a:pPr marL="971550" lvl="1" indent="-514350">
              <a:buFont typeface="+mj-lt"/>
              <a:buAutoNum type="arabicPeriod"/>
            </a:pPr>
            <a:r>
              <a:rPr lang="en-US" altLang="zh-CN" b="1" dirty="0"/>
              <a:t>Input(word) embedding</a:t>
            </a:r>
          </a:p>
          <a:p>
            <a:pPr marL="971550" lvl="1" indent="-514350">
              <a:buFont typeface="+mj-lt"/>
              <a:buAutoNum type="arabicPeriod"/>
            </a:pPr>
            <a:r>
              <a:rPr lang="en-US" altLang="zh-CN" b="1" dirty="0"/>
              <a:t>Positional encoding</a:t>
            </a:r>
          </a:p>
          <a:p>
            <a:pPr marL="971550" lvl="1" indent="-514350">
              <a:buFont typeface="+mj-lt"/>
              <a:buAutoNum type="arabicPeriod"/>
            </a:pPr>
            <a:r>
              <a:rPr lang="en-US" altLang="zh-CN" dirty="0"/>
              <a:t>Self-attention</a:t>
            </a:r>
          </a:p>
          <a:p>
            <a:pPr marL="971550" lvl="1" indent="-514350">
              <a:buFont typeface="+mj-lt"/>
              <a:buAutoNum type="arabicPeriod"/>
            </a:pPr>
            <a:r>
              <a:rPr lang="en-US" altLang="zh-CN" dirty="0"/>
              <a:t>Normalization</a:t>
            </a:r>
          </a:p>
          <a:p>
            <a:pPr marL="971550" lvl="1" indent="-514350">
              <a:buFont typeface="+mj-lt"/>
              <a:buAutoNum type="arabicPeriod"/>
            </a:pPr>
            <a:r>
              <a:rPr lang="en-US" altLang="zh-CN" dirty="0"/>
              <a:t>Feed-forward operation</a:t>
            </a:r>
          </a:p>
          <a:p>
            <a:pPr marL="971550" lvl="1" indent="-514350">
              <a:buFont typeface="+mj-lt"/>
              <a:buAutoNum type="arabicPeriod"/>
            </a:pPr>
            <a:r>
              <a:rPr lang="en-US" altLang="zh-CN" dirty="0"/>
              <a:t>Skip connection</a:t>
            </a:r>
          </a:p>
          <a:p>
            <a:pPr lvl="1"/>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5" name="图片 4"/>
          <p:cNvPicPr>
            <a:picLocks noChangeAspect="1"/>
          </p:cNvPicPr>
          <p:nvPr/>
        </p:nvPicPr>
        <p:blipFill>
          <a:blip r:embed="rId3"/>
          <a:stretch>
            <a:fillRect/>
          </a:stretch>
        </p:blipFill>
        <p:spPr>
          <a:xfrm>
            <a:off x="1280465" y="4384413"/>
            <a:ext cx="10213412" cy="2282407"/>
          </a:xfrm>
          <a:prstGeom prst="rect">
            <a:avLst/>
          </a:prstGeom>
        </p:spPr>
      </p:pic>
      <p:sp>
        <p:nvSpPr>
          <p:cNvPr id="6" name="内容占位符 2"/>
          <p:cNvSpPr txBox="1">
            <a:spLocks/>
          </p:cNvSpPr>
          <p:nvPr/>
        </p:nvSpPr>
        <p:spPr>
          <a:xfrm>
            <a:off x="5105890" y="1421036"/>
            <a:ext cx="6804490" cy="230573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ts val="600"/>
              </a:spcBef>
              <a:buClr>
                <a:srgbClr val="17347D"/>
              </a:buClr>
              <a:buFont typeface="Wingdings" pitchFamily="2" charset="2"/>
              <a:buChar char="q"/>
              <a:defRPr sz="3200" b="0" kern="1200">
                <a:solidFill>
                  <a:srgbClr val="17347D"/>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800" b="0" kern="1200">
                <a:solidFill>
                  <a:srgbClr val="17347D"/>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400" b="0" kern="1200">
                <a:solidFill>
                  <a:srgbClr val="17347D"/>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rgbClr val="17347D"/>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rgbClr val="1734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Without positional encoding: Point Attention(P-A) and Attentional </a:t>
            </a:r>
            <a:r>
              <a:rPr lang="en-US" altLang="zh-CN" dirty="0" err="1"/>
              <a:t>ShapeContextNet</a:t>
            </a:r>
            <a:endParaRPr lang="en-US" altLang="zh-CN" dirty="0"/>
          </a:p>
          <a:p>
            <a:r>
              <a:rPr lang="en-US" altLang="zh-CN" dirty="0"/>
              <a:t>Point Cloud Transformer(PCT): neighbor embedding( incorporate the positional encoding into the input embedding module)</a:t>
            </a:r>
            <a:endParaRPr lang="zh-CN" altLang="en-US" dirty="0"/>
          </a:p>
        </p:txBody>
      </p:sp>
    </p:spTree>
    <p:extLst>
      <p:ext uri="{BB962C8B-B14F-4D97-AF65-F5344CB8AC3E}">
        <p14:creationId xmlns:p14="http://schemas.microsoft.com/office/powerpoint/2010/main" val="32681294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Attention Mechanism</a:t>
            </a:r>
            <a:endParaRPr lang="zh-CN" altLang="en-US" dirty="0"/>
          </a:p>
        </p:txBody>
      </p:sp>
      <p:sp>
        <p:nvSpPr>
          <p:cNvPr id="3" name="内容占位符 2"/>
          <p:cNvSpPr>
            <a:spLocks noGrp="1"/>
          </p:cNvSpPr>
          <p:nvPr>
            <p:ph idx="1"/>
          </p:nvPr>
        </p:nvSpPr>
        <p:spPr>
          <a:xfrm>
            <a:off x="101600" y="1043736"/>
            <a:ext cx="5004290" cy="3060339"/>
          </a:xfrm>
        </p:spPr>
        <p:txBody>
          <a:bodyPr>
            <a:normAutofit fontScale="92500" lnSpcReduction="20000"/>
          </a:bodyPr>
          <a:lstStyle/>
          <a:p>
            <a:r>
              <a:rPr lang="en-US" altLang="zh-CN" dirty="0"/>
              <a:t>Encoder</a:t>
            </a:r>
          </a:p>
          <a:p>
            <a:pPr marL="971550" lvl="1" indent="-514350">
              <a:buFont typeface="+mj-lt"/>
              <a:buAutoNum type="arabicPeriod"/>
            </a:pPr>
            <a:r>
              <a:rPr lang="en-US" altLang="zh-CN" dirty="0"/>
              <a:t>Input(word) embedding</a:t>
            </a:r>
          </a:p>
          <a:p>
            <a:pPr marL="971550" lvl="1" indent="-514350">
              <a:buFont typeface="+mj-lt"/>
              <a:buAutoNum type="arabicPeriod"/>
            </a:pPr>
            <a:r>
              <a:rPr lang="en-US" altLang="zh-CN" b="1" dirty="0"/>
              <a:t>Positional encoding</a:t>
            </a:r>
          </a:p>
          <a:p>
            <a:pPr marL="971550" lvl="1" indent="-514350">
              <a:buFont typeface="+mj-lt"/>
              <a:buAutoNum type="arabicPeriod"/>
            </a:pPr>
            <a:r>
              <a:rPr lang="en-US" altLang="zh-CN" b="1" dirty="0"/>
              <a:t>Self-attention</a:t>
            </a:r>
          </a:p>
          <a:p>
            <a:pPr marL="971550" lvl="1" indent="-514350">
              <a:buFont typeface="+mj-lt"/>
              <a:buAutoNum type="arabicPeriod"/>
            </a:pPr>
            <a:r>
              <a:rPr lang="en-US" altLang="zh-CN" dirty="0"/>
              <a:t>Normalization</a:t>
            </a:r>
          </a:p>
          <a:p>
            <a:pPr marL="971550" lvl="1" indent="-514350">
              <a:buFont typeface="+mj-lt"/>
              <a:buAutoNum type="arabicPeriod"/>
            </a:pPr>
            <a:r>
              <a:rPr lang="en-US" altLang="zh-CN" dirty="0"/>
              <a:t>Feed-forward operation</a:t>
            </a:r>
          </a:p>
          <a:p>
            <a:pPr marL="971550" lvl="1" indent="-514350">
              <a:buFont typeface="+mj-lt"/>
              <a:buAutoNum type="arabicPeriod"/>
            </a:pPr>
            <a:r>
              <a:rPr lang="en-US" altLang="zh-CN" dirty="0"/>
              <a:t>Skip connection</a:t>
            </a:r>
          </a:p>
          <a:p>
            <a:pPr lvl="1"/>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5</a:t>
            </a:fld>
            <a:endParaRPr lang="en-US" dirty="0"/>
          </a:p>
        </p:txBody>
      </p:sp>
      <p:pic>
        <p:nvPicPr>
          <p:cNvPr id="5" name="图片 4"/>
          <p:cNvPicPr>
            <a:picLocks noChangeAspect="1"/>
          </p:cNvPicPr>
          <p:nvPr/>
        </p:nvPicPr>
        <p:blipFill>
          <a:blip r:embed="rId3"/>
          <a:stretch>
            <a:fillRect/>
          </a:stretch>
        </p:blipFill>
        <p:spPr>
          <a:xfrm>
            <a:off x="593269" y="4123679"/>
            <a:ext cx="11467880" cy="2562745"/>
          </a:xfrm>
          <a:prstGeom prst="rect">
            <a:avLst/>
          </a:prstGeom>
        </p:spPr>
      </p:pic>
      <p:pic>
        <p:nvPicPr>
          <p:cNvPr id="8" name="图片 7">
            <a:extLst>
              <a:ext uri="{FF2B5EF4-FFF2-40B4-BE49-F238E27FC236}">
                <a16:creationId xmlns:a16="http://schemas.microsoft.com/office/drawing/2014/main" id="{DCA97DB8-371F-95D6-2F6C-A55AE61A1B97}"/>
              </a:ext>
            </a:extLst>
          </p:cNvPr>
          <p:cNvPicPr>
            <a:picLocks noChangeAspect="1"/>
          </p:cNvPicPr>
          <p:nvPr/>
        </p:nvPicPr>
        <p:blipFill>
          <a:blip r:embed="rId4"/>
          <a:stretch>
            <a:fillRect/>
          </a:stretch>
        </p:blipFill>
        <p:spPr>
          <a:xfrm>
            <a:off x="5105890" y="1561221"/>
            <a:ext cx="3510390" cy="1530530"/>
          </a:xfrm>
          <a:prstGeom prst="rect">
            <a:avLst/>
          </a:prstGeom>
        </p:spPr>
      </p:pic>
      <p:pic>
        <p:nvPicPr>
          <p:cNvPr id="9" name="图片 8">
            <a:extLst>
              <a:ext uri="{FF2B5EF4-FFF2-40B4-BE49-F238E27FC236}">
                <a16:creationId xmlns:a16="http://schemas.microsoft.com/office/drawing/2014/main" id="{B9770946-AEE6-3940-9B03-B1AE09A8EF4F}"/>
              </a:ext>
            </a:extLst>
          </p:cNvPr>
          <p:cNvPicPr>
            <a:picLocks noChangeAspect="1"/>
          </p:cNvPicPr>
          <p:nvPr/>
        </p:nvPicPr>
        <p:blipFill>
          <a:blip r:embed="rId5"/>
          <a:stretch>
            <a:fillRect/>
          </a:stretch>
        </p:blipFill>
        <p:spPr>
          <a:xfrm>
            <a:off x="5195900" y="3127983"/>
            <a:ext cx="4289065" cy="832521"/>
          </a:xfrm>
          <a:prstGeom prst="rect">
            <a:avLst/>
          </a:prstGeom>
        </p:spPr>
      </p:pic>
    </p:spTree>
    <p:extLst>
      <p:ext uri="{BB962C8B-B14F-4D97-AF65-F5344CB8AC3E}">
        <p14:creationId xmlns:p14="http://schemas.microsoft.com/office/powerpoint/2010/main" val="2811487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Attention Mechanism</a:t>
            </a:r>
            <a:endParaRPr lang="zh-CN" altLang="en-US" dirty="0"/>
          </a:p>
        </p:txBody>
      </p:sp>
      <p:sp>
        <p:nvSpPr>
          <p:cNvPr id="3" name="内容占位符 2"/>
          <p:cNvSpPr>
            <a:spLocks noGrp="1"/>
          </p:cNvSpPr>
          <p:nvPr>
            <p:ph idx="1"/>
          </p:nvPr>
        </p:nvSpPr>
        <p:spPr>
          <a:xfrm>
            <a:off x="101599" y="1043736"/>
            <a:ext cx="11755042" cy="2916984"/>
          </a:xfrm>
        </p:spPr>
        <p:txBody>
          <a:bodyPr>
            <a:normAutofit fontScale="77500" lnSpcReduction="20000"/>
          </a:bodyPr>
          <a:lstStyle/>
          <a:p>
            <a:r>
              <a:rPr lang="en-US" altLang="zh-CN" b="1" dirty="0"/>
              <a:t>Self-attention</a:t>
            </a:r>
          </a:p>
          <a:p>
            <a:pPr lvl="1"/>
            <a:r>
              <a:rPr lang="en-US" altLang="zh-CN" dirty="0"/>
              <a:t>Attention map of N×N :</a:t>
            </a:r>
            <a:r>
              <a:rPr lang="zh-CN" altLang="en-US" dirty="0"/>
              <a:t> </a:t>
            </a:r>
            <a:r>
              <a:rPr lang="en-US" altLang="zh-CN" dirty="0"/>
              <a:t>measures the similarity matrix </a:t>
            </a:r>
          </a:p>
          <a:p>
            <a:pPr lvl="1"/>
            <a:r>
              <a:rPr lang="en-US" altLang="zh-CN" dirty="0"/>
              <a:t>New feature map F: attention map × </a:t>
            </a:r>
            <a:r>
              <a:rPr lang="en-US" altLang="zh-CN" i="1" dirty="0"/>
              <a:t>value</a:t>
            </a:r>
          </a:p>
          <a:p>
            <a:pPr lvl="1"/>
            <a:r>
              <a:rPr lang="en-US" altLang="zh-CN" dirty="0"/>
              <a:t>Easily learn global features</a:t>
            </a:r>
          </a:p>
          <a:p>
            <a:pPr lvl="1"/>
            <a:endParaRPr lang="en-US" altLang="zh-CN" dirty="0"/>
          </a:p>
          <a:p>
            <a:r>
              <a:rPr lang="en-US" altLang="zh-CN" dirty="0"/>
              <a:t>Advantage</a:t>
            </a:r>
          </a:p>
          <a:p>
            <a:pPr lvl="1"/>
            <a:r>
              <a:rPr lang="en-US" altLang="zh-CN" dirty="0"/>
              <a:t>Attention map depend on the input during inference</a:t>
            </a:r>
          </a:p>
          <a:p>
            <a:pPr lvl="1"/>
            <a:r>
              <a:rPr lang="en-US" altLang="zh-CN" dirty="0"/>
              <a:t>Self-attention mechanism is </a:t>
            </a:r>
            <a:r>
              <a:rPr lang="en-US" altLang="zh-CN" b="1" dirty="0"/>
              <a:t>permutation-equivariant</a:t>
            </a:r>
            <a:endParaRPr lang="zh-CN" altLang="en-US" b="1" dirty="0"/>
          </a:p>
          <a:p>
            <a:pPr lvl="1"/>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5" name="图片 4"/>
          <p:cNvPicPr>
            <a:picLocks noChangeAspect="1"/>
          </p:cNvPicPr>
          <p:nvPr/>
        </p:nvPicPr>
        <p:blipFill>
          <a:blip r:embed="rId3"/>
          <a:stretch>
            <a:fillRect/>
          </a:stretch>
        </p:blipFill>
        <p:spPr>
          <a:xfrm>
            <a:off x="593269" y="4123679"/>
            <a:ext cx="11467880" cy="2562745"/>
          </a:xfrm>
          <a:prstGeom prst="rect">
            <a:avLst/>
          </a:prstGeom>
        </p:spPr>
      </p:pic>
      <p:pic>
        <p:nvPicPr>
          <p:cNvPr id="6" name="图片 5">
            <a:extLst>
              <a:ext uri="{FF2B5EF4-FFF2-40B4-BE49-F238E27FC236}">
                <a16:creationId xmlns:a16="http://schemas.microsoft.com/office/drawing/2014/main" id="{CD9BB047-EC20-0374-C2E8-45786BEABA70}"/>
              </a:ext>
            </a:extLst>
          </p:cNvPr>
          <p:cNvPicPr>
            <a:picLocks noChangeAspect="1"/>
          </p:cNvPicPr>
          <p:nvPr/>
        </p:nvPicPr>
        <p:blipFill>
          <a:blip r:embed="rId4"/>
          <a:stretch>
            <a:fillRect/>
          </a:stretch>
        </p:blipFill>
        <p:spPr>
          <a:xfrm>
            <a:off x="7681430" y="1268760"/>
            <a:ext cx="4175211" cy="945105"/>
          </a:xfrm>
          <a:prstGeom prst="rect">
            <a:avLst/>
          </a:prstGeom>
        </p:spPr>
      </p:pic>
      <p:pic>
        <p:nvPicPr>
          <p:cNvPr id="7" name="图片 6">
            <a:extLst>
              <a:ext uri="{FF2B5EF4-FFF2-40B4-BE49-F238E27FC236}">
                <a16:creationId xmlns:a16="http://schemas.microsoft.com/office/drawing/2014/main" id="{9BCAC3F7-4C1E-9A33-95BB-8F242781651A}"/>
              </a:ext>
            </a:extLst>
          </p:cNvPr>
          <p:cNvPicPr>
            <a:picLocks noChangeAspect="1"/>
          </p:cNvPicPr>
          <p:nvPr/>
        </p:nvPicPr>
        <p:blipFill>
          <a:blip r:embed="rId5"/>
          <a:stretch>
            <a:fillRect/>
          </a:stretch>
        </p:blipFill>
        <p:spPr>
          <a:xfrm>
            <a:off x="8931315" y="2190528"/>
            <a:ext cx="1141061" cy="372591"/>
          </a:xfrm>
          <a:prstGeom prst="rect">
            <a:avLst/>
          </a:prstGeom>
        </p:spPr>
      </p:pic>
    </p:spTree>
    <p:extLst>
      <p:ext uri="{BB962C8B-B14F-4D97-AF65-F5344CB8AC3E}">
        <p14:creationId xmlns:p14="http://schemas.microsoft.com/office/powerpoint/2010/main" val="3482239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Attention Mechanism</a:t>
            </a:r>
            <a:endParaRPr lang="zh-CN" altLang="en-US" dirty="0"/>
          </a:p>
        </p:txBody>
      </p:sp>
      <p:sp>
        <p:nvSpPr>
          <p:cNvPr id="3" name="内容占位符 2"/>
          <p:cNvSpPr>
            <a:spLocks noGrp="1"/>
          </p:cNvSpPr>
          <p:nvPr>
            <p:ph idx="1"/>
          </p:nvPr>
        </p:nvSpPr>
        <p:spPr>
          <a:xfrm>
            <a:off x="101599" y="1043736"/>
            <a:ext cx="11755042" cy="2916984"/>
          </a:xfrm>
        </p:spPr>
        <p:txBody>
          <a:bodyPr>
            <a:normAutofit fontScale="92500" lnSpcReduction="20000"/>
          </a:bodyPr>
          <a:lstStyle/>
          <a:p>
            <a:r>
              <a:rPr lang="en-US" altLang="zh-CN" dirty="0" err="1"/>
              <a:t>Nomalization</a:t>
            </a:r>
            <a:endParaRPr lang="en-US" altLang="zh-CN" dirty="0"/>
          </a:p>
          <a:p>
            <a:pPr lvl="1"/>
            <a:r>
              <a:rPr lang="en-US" altLang="zh-CN" dirty="0"/>
              <a:t>Placed before and after the Feed-forward layer</a:t>
            </a:r>
          </a:p>
          <a:p>
            <a:pPr lvl="1"/>
            <a:r>
              <a:rPr lang="en-US" altLang="zh-CN" dirty="0" err="1"/>
              <a:t>LayerNormalization</a:t>
            </a:r>
            <a:r>
              <a:rPr lang="en-US" altLang="zh-CN" dirty="0"/>
              <a:t>: same sample, different channel (NLP)</a:t>
            </a:r>
          </a:p>
          <a:p>
            <a:pPr lvl="1"/>
            <a:r>
              <a:rPr lang="en-US" altLang="zh-CN" dirty="0" err="1"/>
              <a:t>BatchNormalization</a:t>
            </a:r>
            <a:r>
              <a:rPr lang="en-US" altLang="zh-CN" dirty="0"/>
              <a:t>:</a:t>
            </a:r>
            <a:r>
              <a:rPr lang="zh-CN" altLang="en-US" dirty="0"/>
              <a:t> </a:t>
            </a:r>
            <a:r>
              <a:rPr lang="en-US" altLang="zh-CN" dirty="0"/>
              <a:t>same channel, different sample (CV like 2D or 3D data processing)</a:t>
            </a:r>
          </a:p>
          <a:p>
            <a:r>
              <a:rPr lang="en-US" altLang="zh-CN" dirty="0"/>
              <a:t>Feed Forward</a:t>
            </a:r>
          </a:p>
          <a:p>
            <a:pPr lvl="1"/>
            <a:r>
              <a:rPr lang="en-US" altLang="zh-CN" dirty="0"/>
              <a:t>consists of two fully-connection layers with a RELU function</a:t>
            </a:r>
          </a:p>
          <a:p>
            <a:pPr lvl="1"/>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5" name="图片 4"/>
          <p:cNvPicPr>
            <a:picLocks noChangeAspect="1"/>
          </p:cNvPicPr>
          <p:nvPr/>
        </p:nvPicPr>
        <p:blipFill>
          <a:blip r:embed="rId3"/>
          <a:stretch>
            <a:fillRect/>
          </a:stretch>
        </p:blipFill>
        <p:spPr>
          <a:xfrm>
            <a:off x="593269" y="4123679"/>
            <a:ext cx="11467880" cy="2562745"/>
          </a:xfrm>
          <a:prstGeom prst="rect">
            <a:avLst/>
          </a:prstGeom>
        </p:spPr>
      </p:pic>
    </p:spTree>
    <p:extLst>
      <p:ext uri="{BB962C8B-B14F-4D97-AF65-F5344CB8AC3E}">
        <p14:creationId xmlns:p14="http://schemas.microsoft.com/office/powerpoint/2010/main" val="24856856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Attention Mechanism</a:t>
            </a:r>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5" name="图片 4"/>
          <p:cNvPicPr>
            <a:picLocks noChangeAspect="1"/>
          </p:cNvPicPr>
          <p:nvPr/>
        </p:nvPicPr>
        <p:blipFill>
          <a:blip r:embed="rId3"/>
          <a:stretch>
            <a:fillRect/>
          </a:stretch>
        </p:blipFill>
        <p:spPr>
          <a:xfrm>
            <a:off x="286640" y="3758172"/>
            <a:ext cx="11618719" cy="2596453"/>
          </a:xfrm>
          <a:prstGeom prst="rect">
            <a:avLst/>
          </a:prstGeom>
        </p:spPr>
      </p:pic>
      <p:sp>
        <p:nvSpPr>
          <p:cNvPr id="8" name="内容占位符 2">
            <a:extLst>
              <a:ext uri="{FF2B5EF4-FFF2-40B4-BE49-F238E27FC236}">
                <a16:creationId xmlns:a16="http://schemas.microsoft.com/office/drawing/2014/main" id="{75F3D2D4-C149-6B4C-1D02-C2DCC8004573}"/>
              </a:ext>
            </a:extLst>
          </p:cNvPr>
          <p:cNvSpPr txBox="1">
            <a:spLocks/>
          </p:cNvSpPr>
          <p:nvPr/>
        </p:nvSpPr>
        <p:spPr>
          <a:xfrm>
            <a:off x="101599" y="1043735"/>
            <a:ext cx="11755042" cy="2700299"/>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ts val="600"/>
              </a:spcBef>
              <a:buClr>
                <a:srgbClr val="17347D"/>
              </a:buClr>
              <a:buFont typeface="Wingdings" pitchFamily="2" charset="2"/>
              <a:buChar char="q"/>
              <a:defRPr sz="3200" b="0" kern="1200">
                <a:solidFill>
                  <a:srgbClr val="17347D"/>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800" b="0" kern="1200">
                <a:solidFill>
                  <a:srgbClr val="17347D"/>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400" b="0" kern="1200">
                <a:solidFill>
                  <a:srgbClr val="17347D"/>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rgbClr val="17347D"/>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rgbClr val="17347D"/>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Skip-connection: between input and output of self-attention</a:t>
            </a:r>
          </a:p>
          <a:p>
            <a:r>
              <a:rPr lang="en-US" altLang="zh-CN" dirty="0"/>
              <a:t>Add shallow layer’s input In case the gradient disappears</a:t>
            </a:r>
          </a:p>
          <a:p>
            <a:r>
              <a:rPr lang="en-US" altLang="zh-CN" dirty="0"/>
              <a:t>Shallow features</a:t>
            </a:r>
          </a:p>
          <a:p>
            <a:pPr lvl="1"/>
            <a:r>
              <a:rPr lang="en-US" altLang="zh-CN" dirty="0"/>
              <a:t>high resolution</a:t>
            </a:r>
          </a:p>
          <a:p>
            <a:pPr lvl="1"/>
            <a:r>
              <a:rPr lang="en-US" altLang="zh-CN" dirty="0"/>
              <a:t>rich low-level information, which is more conducive to generating segmented masks</a:t>
            </a:r>
          </a:p>
          <a:p>
            <a:endParaRPr lang="zh-CN" altLang="en-US" dirty="0"/>
          </a:p>
        </p:txBody>
      </p:sp>
    </p:spTree>
    <p:extLst>
      <p:ext uri="{BB962C8B-B14F-4D97-AF65-F5344CB8AC3E}">
        <p14:creationId xmlns:p14="http://schemas.microsoft.com/office/powerpoint/2010/main" val="9816381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Point Cloud Transformer Application</a:t>
            </a:r>
            <a:endParaRPr lang="zh-CN" altLang="en-US" dirty="0"/>
          </a:p>
        </p:txBody>
      </p:sp>
      <p:sp>
        <p:nvSpPr>
          <p:cNvPr id="4" name="灯片编号占位符 3"/>
          <p:cNvSpPr>
            <a:spLocks noGrp="1"/>
          </p:cNvSpPr>
          <p:nvPr>
            <p:ph type="sldNum" sz="quarter" idx="12"/>
          </p:nvPr>
        </p:nvSpPr>
        <p:spPr/>
        <p:txBody>
          <a:bodyPr/>
          <a:lstStyle/>
          <a:p>
            <a:fld id="{B6F15528-21DE-4FAA-801E-634DDDAF4B2B}" type="slidenum">
              <a:rPr lang="en-US" smtClean="0"/>
              <a:pPr/>
              <a:t>9</a:t>
            </a:fld>
            <a:endParaRPr lang="en-US" dirty="0"/>
          </a:p>
        </p:txBody>
      </p:sp>
      <p:pic>
        <p:nvPicPr>
          <p:cNvPr id="7" name="图片 6"/>
          <p:cNvPicPr>
            <a:picLocks noChangeAspect="1"/>
          </p:cNvPicPr>
          <p:nvPr/>
        </p:nvPicPr>
        <p:blipFill>
          <a:blip r:embed="rId3"/>
          <a:stretch>
            <a:fillRect/>
          </a:stretch>
        </p:blipFill>
        <p:spPr>
          <a:xfrm>
            <a:off x="110335" y="1094712"/>
            <a:ext cx="8219781" cy="5572108"/>
          </a:xfrm>
          <a:prstGeom prst="rect">
            <a:avLst/>
          </a:prstGeom>
        </p:spPr>
      </p:pic>
      <p:sp>
        <p:nvSpPr>
          <p:cNvPr id="6" name="Content Placeholder 2"/>
          <p:cNvSpPr>
            <a:spLocks noGrp="1"/>
          </p:cNvSpPr>
          <p:nvPr>
            <p:ph idx="1"/>
          </p:nvPr>
        </p:nvSpPr>
        <p:spPr>
          <a:xfrm>
            <a:off x="8121225" y="2888940"/>
            <a:ext cx="4185465" cy="1836441"/>
          </a:xfrm>
        </p:spPr>
        <p:txBody>
          <a:bodyPr>
            <a:normAutofit fontScale="62500" lnSpcReduction="20000"/>
          </a:bodyPr>
          <a:lstStyle/>
          <a:p>
            <a:pPr>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Global Feature learning</a:t>
            </a:r>
          </a:p>
          <a:p>
            <a:pPr>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Sequence independence</a:t>
            </a:r>
          </a:p>
          <a:p>
            <a:pPr>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3D Transformer</a:t>
            </a:r>
          </a:p>
          <a:p>
            <a:pPr lvl="1"/>
            <a:r>
              <a:rPr lang="en-US" altLang="zh-CN" sz="2600" dirty="0">
                <a:ea typeface="华文楷体" panose="02010600040101010101" pitchFamily="2" charset="-122"/>
              </a:rPr>
              <a:t>Structure monitoring</a:t>
            </a:r>
          </a:p>
          <a:p>
            <a:pPr lvl="1"/>
            <a:r>
              <a:rPr lang="en-US" altLang="zh-CN" sz="2400" dirty="0">
                <a:latin typeface="微软雅黑" panose="020B0503020204020204" pitchFamily="34" charset="-122"/>
                <a:ea typeface="微软雅黑" panose="020B0503020204020204" pitchFamily="34" charset="-122"/>
              </a:rPr>
              <a:t>Medical data analysis</a:t>
            </a:r>
          </a:p>
          <a:p>
            <a:pPr lvl="1"/>
            <a:r>
              <a:rPr lang="en-US" altLang="zh-CN" sz="2400" dirty="0">
                <a:latin typeface="微软雅黑" panose="020B0503020204020204" pitchFamily="34" charset="-122"/>
                <a:ea typeface="微软雅黑" panose="020B0503020204020204" pitchFamily="34" charset="-122"/>
              </a:rPr>
              <a:t>Autonomous driving</a:t>
            </a:r>
          </a:p>
          <a:p>
            <a:pPr lvl="1"/>
            <a:endParaRPr lang="en-US" altLang="zh-CN" sz="2600" dirty="0">
              <a:ea typeface="华文楷体" panose="02010600040101010101" pitchFamily="2" charset="-122"/>
            </a:endParaRPr>
          </a:p>
          <a:p>
            <a:pPr>
              <a:buFont typeface="Wingdings" panose="05000000000000000000" pitchFamily="2" charset="2"/>
              <a:buChar char="p"/>
            </a:pPr>
            <a:endParaRPr lang="zh-CN" altLang="en-US" sz="2800" dirty="0">
              <a:latin typeface="微软雅黑" panose="020B0503020204020204" pitchFamily="34" charset="-122"/>
              <a:ea typeface="微软雅黑" panose="020B0503020204020204" pitchFamily="34" charset="-122"/>
            </a:endParaRPr>
          </a:p>
          <a:p>
            <a:endParaRPr lang="en-US" altLang="zh-CN" sz="2600" dirty="0">
              <a:ea typeface="华文楷体" panose="02010600040101010101" pitchFamily="2" charset="-122"/>
            </a:endParaRPr>
          </a:p>
        </p:txBody>
      </p:sp>
    </p:spTree>
    <p:extLst>
      <p:ext uri="{BB962C8B-B14F-4D97-AF65-F5344CB8AC3E}">
        <p14:creationId xmlns:p14="http://schemas.microsoft.com/office/powerpoint/2010/main" val="196346818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53432</TotalTime>
  <Words>5610</Words>
  <Application>Microsoft Office PowerPoint</Application>
  <PresentationFormat>宽屏</PresentationFormat>
  <Paragraphs>510</Paragraphs>
  <Slides>38</Slides>
  <Notes>35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微软雅黑</vt:lpstr>
      <vt:lpstr>Times New Roman</vt:lpstr>
      <vt:lpstr>Arial</vt:lpstr>
      <vt:lpstr>Calibri</vt:lpstr>
      <vt:lpstr>Wingdings</vt:lpstr>
      <vt:lpstr>PingFang SC</vt:lpstr>
      <vt:lpstr>楷体</vt:lpstr>
      <vt:lpstr>-apple-system</vt:lpstr>
      <vt:lpstr>Office Theme</vt:lpstr>
      <vt:lpstr>Transformer Review</vt:lpstr>
      <vt:lpstr>Contents</vt:lpstr>
      <vt:lpstr>Attention Mechanism</vt:lpstr>
      <vt:lpstr>Attention Mechanism</vt:lpstr>
      <vt:lpstr>Attention Mechanism</vt:lpstr>
      <vt:lpstr>Attention Mechanism</vt:lpstr>
      <vt:lpstr>Attention Mechanism</vt:lpstr>
      <vt:lpstr>Attention Mechanism</vt:lpstr>
      <vt:lpstr>Point Cloud Transformer Application</vt:lpstr>
      <vt:lpstr>Transformers in 3D Point Clouds</vt:lpstr>
      <vt:lpstr>Transformers in 3D Point Clouds</vt:lpstr>
      <vt:lpstr>Global Transformers</vt:lpstr>
      <vt:lpstr>Global Transformers</vt:lpstr>
      <vt:lpstr>Global Transformers</vt:lpstr>
      <vt:lpstr>Local Transformers</vt:lpstr>
      <vt:lpstr>Local Transformers</vt:lpstr>
      <vt:lpstr>Local Transformers</vt:lpstr>
      <vt:lpstr>Local Transformers</vt:lpstr>
      <vt:lpstr>Local Transformers</vt:lpstr>
      <vt:lpstr>Transformers in 3D Point Clouds</vt:lpstr>
      <vt:lpstr>Point-wise Transformers</vt:lpstr>
      <vt:lpstr>Point-wise Transformers</vt:lpstr>
      <vt:lpstr>Channel-wise Transformers</vt:lpstr>
      <vt:lpstr>Transformers in 3D Point Clouds</vt:lpstr>
      <vt:lpstr>Voxel-based Transformers</vt:lpstr>
      <vt:lpstr>Point-based Transformers</vt:lpstr>
      <vt:lpstr>Point-based Transformers</vt:lpstr>
      <vt:lpstr>Point Cloud Transformer</vt:lpstr>
      <vt:lpstr>Efficient Transformers-PatchFormer</vt:lpstr>
      <vt:lpstr>PatchFormer</vt:lpstr>
      <vt:lpstr>PatchFormer</vt:lpstr>
      <vt:lpstr>PatchFormer</vt:lpstr>
      <vt:lpstr>PatchFormer</vt:lpstr>
      <vt:lpstr>PatchFormer</vt:lpstr>
      <vt:lpstr>PatchFormer</vt:lpstr>
      <vt:lpstr>PatchFormer</vt:lpstr>
      <vt:lpstr>Ref</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Reactivation Noise Suppression with Threshold Voltage Tuning in Sequential MTCMOS Circuits</dc:title>
  <dc:creator>warispeace</dc:creator>
  <cp:lastModifiedBy>Huang Terry</cp:lastModifiedBy>
  <cp:revision>4487</cp:revision>
  <dcterms:created xsi:type="dcterms:W3CDTF">2006-08-16T00:00:00Z</dcterms:created>
  <dcterms:modified xsi:type="dcterms:W3CDTF">2023-05-23T00:35:00Z</dcterms:modified>
</cp:coreProperties>
</file>